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handoutMasterIdLst>
    <p:handoutMasterId r:id="rId18"/>
  </p:handoutMasterIdLst>
  <p:sldIdLst>
    <p:sldId id="256" r:id="rId2"/>
    <p:sldId id="257" r:id="rId3"/>
    <p:sldId id="269" r:id="rId4"/>
    <p:sldId id="270" r:id="rId5"/>
    <p:sldId id="258" r:id="rId6"/>
    <p:sldId id="259" r:id="rId7"/>
    <p:sldId id="264" r:id="rId8"/>
    <p:sldId id="265" r:id="rId9"/>
    <p:sldId id="260" r:id="rId10"/>
    <p:sldId id="261" r:id="rId11"/>
    <p:sldId id="262" r:id="rId12"/>
    <p:sldId id="266" r:id="rId13"/>
    <p:sldId id="267" r:id="rId14"/>
    <p:sldId id="263" r:id="rId15"/>
    <p:sldId id="268"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0" d="100"/>
          <a:sy n="70" d="100"/>
        </p:scale>
        <p:origin x="1166" y="48"/>
      </p:cViewPr>
      <p:guideLst/>
    </p:cSldViewPr>
  </p:slideViewPr>
  <p:notesTextViewPr>
    <p:cViewPr>
      <p:scale>
        <a:sx n="1" d="1"/>
        <a:sy n="1" d="1"/>
      </p:scale>
      <p:origin x="0" y="0"/>
    </p:cViewPr>
  </p:notesTextViewPr>
  <p:notesViewPr>
    <p:cSldViewPr snapToGrid="0">
      <p:cViewPr varScale="1">
        <p:scale>
          <a:sx n="56" d="100"/>
          <a:sy n="56" d="100"/>
        </p:scale>
        <p:origin x="3350" y="5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26054F-3F9D-41C5-903E-39E19E91A4C2}" type="doc">
      <dgm:prSet loTypeId="urn:microsoft.com/office/officeart/2005/8/layout/hierarchy3" loCatId="hierarchy" qsTypeId="urn:microsoft.com/office/officeart/2005/8/quickstyle/simple1" qsCatId="simple" csTypeId="urn:microsoft.com/office/officeart/2005/8/colors/colorful1" csCatId="colorful" phldr="1"/>
      <dgm:spPr/>
      <dgm:t>
        <a:bodyPr/>
        <a:lstStyle/>
        <a:p>
          <a:endParaRPr lang="en-US"/>
        </a:p>
      </dgm:t>
    </dgm:pt>
    <dgm:pt modelId="{2D257C94-5413-4682-96D3-F717F7464D03}">
      <dgm:prSet/>
      <dgm:spPr/>
      <dgm:t>
        <a:bodyPr/>
        <a:lstStyle/>
        <a:p>
          <a:r>
            <a:rPr lang="en-US" b="0" baseline="0" dirty="0"/>
            <a:t>Epochs: 50</a:t>
          </a:r>
          <a:endParaRPr lang="en-US" dirty="0"/>
        </a:p>
      </dgm:t>
    </dgm:pt>
    <dgm:pt modelId="{26D3DC14-7C71-4E1C-A33F-CFB992D5F92F}" type="parTrans" cxnId="{F53E87C0-075F-4745-850B-4A4702EC098C}">
      <dgm:prSet/>
      <dgm:spPr/>
      <dgm:t>
        <a:bodyPr/>
        <a:lstStyle/>
        <a:p>
          <a:endParaRPr lang="en-US"/>
        </a:p>
      </dgm:t>
    </dgm:pt>
    <dgm:pt modelId="{388A11CE-8A2A-4AD5-B795-67A018BA539E}" type="sibTrans" cxnId="{F53E87C0-075F-4745-850B-4A4702EC098C}">
      <dgm:prSet/>
      <dgm:spPr/>
      <dgm:t>
        <a:bodyPr/>
        <a:lstStyle/>
        <a:p>
          <a:endParaRPr lang="en-US"/>
        </a:p>
      </dgm:t>
    </dgm:pt>
    <dgm:pt modelId="{F6F24B87-63DE-464A-BE14-A168F64D652D}">
      <dgm:prSet/>
      <dgm:spPr/>
      <dgm:t>
        <a:bodyPr/>
        <a:lstStyle/>
        <a:p>
          <a:r>
            <a:rPr lang="en-US" b="0" baseline="0" dirty="0"/>
            <a:t>Image size: 640 pixels</a:t>
          </a:r>
          <a:endParaRPr lang="en-US" dirty="0"/>
        </a:p>
      </dgm:t>
    </dgm:pt>
    <dgm:pt modelId="{605C7697-3C43-4079-9E15-A872C3B86F4B}" type="parTrans" cxnId="{5050DD9E-CBEA-46DD-BF2B-856716D36D97}">
      <dgm:prSet/>
      <dgm:spPr/>
      <dgm:t>
        <a:bodyPr/>
        <a:lstStyle/>
        <a:p>
          <a:endParaRPr lang="en-US"/>
        </a:p>
      </dgm:t>
    </dgm:pt>
    <dgm:pt modelId="{16AFF2A3-42C4-4A14-A177-2BCC7DD94028}" type="sibTrans" cxnId="{5050DD9E-CBEA-46DD-BF2B-856716D36D97}">
      <dgm:prSet/>
      <dgm:spPr/>
      <dgm:t>
        <a:bodyPr/>
        <a:lstStyle/>
        <a:p>
          <a:endParaRPr lang="en-US"/>
        </a:p>
      </dgm:t>
    </dgm:pt>
    <dgm:pt modelId="{C9777C38-77FF-43DC-99DB-2D467A291A7F}">
      <dgm:prSet/>
      <dgm:spPr/>
      <dgm:t>
        <a:bodyPr/>
        <a:lstStyle/>
        <a:p>
          <a:r>
            <a:rPr lang="en-US" dirty="0"/>
            <a:t>Batch size: 8</a:t>
          </a:r>
        </a:p>
      </dgm:t>
    </dgm:pt>
    <dgm:pt modelId="{69DA14AC-B24E-4C16-8CBB-FC4A466A8CD0}" type="parTrans" cxnId="{1B265F46-1D87-4D38-B6EB-755056C4C5C1}">
      <dgm:prSet/>
      <dgm:spPr/>
      <dgm:t>
        <a:bodyPr/>
        <a:lstStyle/>
        <a:p>
          <a:endParaRPr lang="en-US"/>
        </a:p>
      </dgm:t>
    </dgm:pt>
    <dgm:pt modelId="{9663AE47-5E2D-4D55-8270-D3D4F9F2B5D3}" type="sibTrans" cxnId="{1B265F46-1D87-4D38-B6EB-755056C4C5C1}">
      <dgm:prSet/>
      <dgm:spPr/>
      <dgm:t>
        <a:bodyPr/>
        <a:lstStyle/>
        <a:p>
          <a:endParaRPr lang="en-US"/>
        </a:p>
      </dgm:t>
    </dgm:pt>
    <dgm:pt modelId="{03B35D95-1602-48FE-B778-D615B0CD0A42}" type="pres">
      <dgm:prSet presAssocID="{2326054F-3F9D-41C5-903E-39E19E91A4C2}" presName="diagram" presStyleCnt="0">
        <dgm:presLayoutVars>
          <dgm:chPref val="1"/>
          <dgm:dir/>
          <dgm:animOne val="branch"/>
          <dgm:animLvl val="lvl"/>
          <dgm:resizeHandles/>
        </dgm:presLayoutVars>
      </dgm:prSet>
      <dgm:spPr/>
    </dgm:pt>
    <dgm:pt modelId="{1EE3DED0-71E6-46A4-8F20-E234E0DB570F}" type="pres">
      <dgm:prSet presAssocID="{2D257C94-5413-4682-96D3-F717F7464D03}" presName="root" presStyleCnt="0"/>
      <dgm:spPr/>
    </dgm:pt>
    <dgm:pt modelId="{59148B61-57CE-4998-BF9C-F6F425AFBFDF}" type="pres">
      <dgm:prSet presAssocID="{2D257C94-5413-4682-96D3-F717F7464D03}" presName="rootComposite" presStyleCnt="0"/>
      <dgm:spPr/>
    </dgm:pt>
    <dgm:pt modelId="{9B5B594E-3830-4E40-B353-F6FC4CE98239}" type="pres">
      <dgm:prSet presAssocID="{2D257C94-5413-4682-96D3-F717F7464D03}" presName="rootText" presStyleLbl="node1" presStyleIdx="0" presStyleCnt="3"/>
      <dgm:spPr/>
    </dgm:pt>
    <dgm:pt modelId="{1DC37C75-F837-4E2B-BF41-BEF8DF0C9623}" type="pres">
      <dgm:prSet presAssocID="{2D257C94-5413-4682-96D3-F717F7464D03}" presName="rootConnector" presStyleLbl="node1" presStyleIdx="0" presStyleCnt="3"/>
      <dgm:spPr/>
    </dgm:pt>
    <dgm:pt modelId="{683B85D7-1917-494A-9680-07E3344A91DC}" type="pres">
      <dgm:prSet presAssocID="{2D257C94-5413-4682-96D3-F717F7464D03}" presName="childShape" presStyleCnt="0"/>
      <dgm:spPr/>
    </dgm:pt>
    <dgm:pt modelId="{89AFEBD9-C432-4C1A-BF71-A6E85C7B7329}" type="pres">
      <dgm:prSet presAssocID="{F6F24B87-63DE-464A-BE14-A168F64D652D}" presName="root" presStyleCnt="0"/>
      <dgm:spPr/>
    </dgm:pt>
    <dgm:pt modelId="{21A850F7-6C8B-4CB9-9660-35341C92C9EA}" type="pres">
      <dgm:prSet presAssocID="{F6F24B87-63DE-464A-BE14-A168F64D652D}" presName="rootComposite" presStyleCnt="0"/>
      <dgm:spPr/>
    </dgm:pt>
    <dgm:pt modelId="{43A35662-F6F9-4F4A-B842-4FD7733B1A7D}" type="pres">
      <dgm:prSet presAssocID="{F6F24B87-63DE-464A-BE14-A168F64D652D}" presName="rootText" presStyleLbl="node1" presStyleIdx="1" presStyleCnt="3"/>
      <dgm:spPr/>
    </dgm:pt>
    <dgm:pt modelId="{15FA2902-39CE-4FB1-92A7-48548A2F5037}" type="pres">
      <dgm:prSet presAssocID="{F6F24B87-63DE-464A-BE14-A168F64D652D}" presName="rootConnector" presStyleLbl="node1" presStyleIdx="1" presStyleCnt="3"/>
      <dgm:spPr/>
    </dgm:pt>
    <dgm:pt modelId="{715464F4-D748-41B1-908F-09FAF237FFB5}" type="pres">
      <dgm:prSet presAssocID="{F6F24B87-63DE-464A-BE14-A168F64D652D}" presName="childShape" presStyleCnt="0"/>
      <dgm:spPr/>
    </dgm:pt>
    <dgm:pt modelId="{9C4F02EA-B40A-40A3-9961-3061797CC84D}" type="pres">
      <dgm:prSet presAssocID="{C9777C38-77FF-43DC-99DB-2D467A291A7F}" presName="root" presStyleCnt="0"/>
      <dgm:spPr/>
    </dgm:pt>
    <dgm:pt modelId="{54C30758-692B-4C84-92FE-D077824913CF}" type="pres">
      <dgm:prSet presAssocID="{C9777C38-77FF-43DC-99DB-2D467A291A7F}" presName="rootComposite" presStyleCnt="0"/>
      <dgm:spPr/>
    </dgm:pt>
    <dgm:pt modelId="{0BC75F46-0769-436C-B263-EB62E79D7D61}" type="pres">
      <dgm:prSet presAssocID="{C9777C38-77FF-43DC-99DB-2D467A291A7F}" presName="rootText" presStyleLbl="node1" presStyleIdx="2" presStyleCnt="3"/>
      <dgm:spPr/>
    </dgm:pt>
    <dgm:pt modelId="{E7EC2A85-FD28-422B-9239-775F533D8BD7}" type="pres">
      <dgm:prSet presAssocID="{C9777C38-77FF-43DC-99DB-2D467A291A7F}" presName="rootConnector" presStyleLbl="node1" presStyleIdx="2" presStyleCnt="3"/>
      <dgm:spPr/>
    </dgm:pt>
    <dgm:pt modelId="{312BD349-AD30-4084-B434-3C28057FD788}" type="pres">
      <dgm:prSet presAssocID="{C9777C38-77FF-43DC-99DB-2D467A291A7F}" presName="childShape" presStyleCnt="0"/>
      <dgm:spPr/>
    </dgm:pt>
  </dgm:ptLst>
  <dgm:cxnLst>
    <dgm:cxn modelId="{68279028-B289-466D-9F60-DFD583EC63D4}" type="presOf" srcId="{C9777C38-77FF-43DC-99DB-2D467A291A7F}" destId="{0BC75F46-0769-436C-B263-EB62E79D7D61}" srcOrd="0" destOrd="0" presId="urn:microsoft.com/office/officeart/2005/8/layout/hierarchy3"/>
    <dgm:cxn modelId="{1B265F46-1D87-4D38-B6EB-755056C4C5C1}" srcId="{2326054F-3F9D-41C5-903E-39E19E91A4C2}" destId="{C9777C38-77FF-43DC-99DB-2D467A291A7F}" srcOrd="2" destOrd="0" parTransId="{69DA14AC-B24E-4C16-8CBB-FC4A466A8CD0}" sibTransId="{9663AE47-5E2D-4D55-8270-D3D4F9F2B5D3}"/>
    <dgm:cxn modelId="{A9BB364F-902C-4C9E-84E6-723FD5CB7E50}" type="presOf" srcId="{C9777C38-77FF-43DC-99DB-2D467A291A7F}" destId="{E7EC2A85-FD28-422B-9239-775F533D8BD7}" srcOrd="1" destOrd="0" presId="urn:microsoft.com/office/officeart/2005/8/layout/hierarchy3"/>
    <dgm:cxn modelId="{DECAA94F-BE68-47BF-820A-19235A2AAB47}" type="presOf" srcId="{F6F24B87-63DE-464A-BE14-A168F64D652D}" destId="{15FA2902-39CE-4FB1-92A7-48548A2F5037}" srcOrd="1" destOrd="0" presId="urn:microsoft.com/office/officeart/2005/8/layout/hierarchy3"/>
    <dgm:cxn modelId="{C88CC058-2588-4806-8064-02476B76D6A8}" type="presOf" srcId="{2D257C94-5413-4682-96D3-F717F7464D03}" destId="{9B5B594E-3830-4E40-B353-F6FC4CE98239}" srcOrd="0" destOrd="0" presId="urn:microsoft.com/office/officeart/2005/8/layout/hierarchy3"/>
    <dgm:cxn modelId="{834BC979-3FF7-48C8-951D-A6E315185673}" type="presOf" srcId="{2D257C94-5413-4682-96D3-F717F7464D03}" destId="{1DC37C75-F837-4E2B-BF41-BEF8DF0C9623}" srcOrd="1" destOrd="0" presId="urn:microsoft.com/office/officeart/2005/8/layout/hierarchy3"/>
    <dgm:cxn modelId="{5050DD9E-CBEA-46DD-BF2B-856716D36D97}" srcId="{2326054F-3F9D-41C5-903E-39E19E91A4C2}" destId="{F6F24B87-63DE-464A-BE14-A168F64D652D}" srcOrd="1" destOrd="0" parTransId="{605C7697-3C43-4079-9E15-A872C3B86F4B}" sibTransId="{16AFF2A3-42C4-4A14-A177-2BCC7DD94028}"/>
    <dgm:cxn modelId="{228970A6-F1E8-462E-B885-C20C40525E33}" type="presOf" srcId="{F6F24B87-63DE-464A-BE14-A168F64D652D}" destId="{43A35662-F6F9-4F4A-B842-4FD7733B1A7D}" srcOrd="0" destOrd="0" presId="urn:microsoft.com/office/officeart/2005/8/layout/hierarchy3"/>
    <dgm:cxn modelId="{F53E87C0-075F-4745-850B-4A4702EC098C}" srcId="{2326054F-3F9D-41C5-903E-39E19E91A4C2}" destId="{2D257C94-5413-4682-96D3-F717F7464D03}" srcOrd="0" destOrd="0" parTransId="{26D3DC14-7C71-4E1C-A33F-CFB992D5F92F}" sibTransId="{388A11CE-8A2A-4AD5-B795-67A018BA539E}"/>
    <dgm:cxn modelId="{54D4C3E5-D557-4F62-B0F4-7528E93B2F22}" type="presOf" srcId="{2326054F-3F9D-41C5-903E-39E19E91A4C2}" destId="{03B35D95-1602-48FE-B778-D615B0CD0A42}" srcOrd="0" destOrd="0" presId="urn:microsoft.com/office/officeart/2005/8/layout/hierarchy3"/>
    <dgm:cxn modelId="{30070652-F70C-434D-BE97-3F18E6D6E706}" type="presParOf" srcId="{03B35D95-1602-48FE-B778-D615B0CD0A42}" destId="{1EE3DED0-71E6-46A4-8F20-E234E0DB570F}" srcOrd="0" destOrd="0" presId="urn:microsoft.com/office/officeart/2005/8/layout/hierarchy3"/>
    <dgm:cxn modelId="{32B38C46-A9B5-4AEC-B439-B5050C8FB73F}" type="presParOf" srcId="{1EE3DED0-71E6-46A4-8F20-E234E0DB570F}" destId="{59148B61-57CE-4998-BF9C-F6F425AFBFDF}" srcOrd="0" destOrd="0" presId="urn:microsoft.com/office/officeart/2005/8/layout/hierarchy3"/>
    <dgm:cxn modelId="{2DCE87F3-A2C8-44E5-81B3-9D2B4EB7B906}" type="presParOf" srcId="{59148B61-57CE-4998-BF9C-F6F425AFBFDF}" destId="{9B5B594E-3830-4E40-B353-F6FC4CE98239}" srcOrd="0" destOrd="0" presId="urn:microsoft.com/office/officeart/2005/8/layout/hierarchy3"/>
    <dgm:cxn modelId="{A72DC014-52FA-46FE-B862-542AA0BBE602}" type="presParOf" srcId="{59148B61-57CE-4998-BF9C-F6F425AFBFDF}" destId="{1DC37C75-F837-4E2B-BF41-BEF8DF0C9623}" srcOrd="1" destOrd="0" presId="urn:microsoft.com/office/officeart/2005/8/layout/hierarchy3"/>
    <dgm:cxn modelId="{F14096F1-9BB4-4E95-8306-5BA2153DBA97}" type="presParOf" srcId="{1EE3DED0-71E6-46A4-8F20-E234E0DB570F}" destId="{683B85D7-1917-494A-9680-07E3344A91DC}" srcOrd="1" destOrd="0" presId="urn:microsoft.com/office/officeart/2005/8/layout/hierarchy3"/>
    <dgm:cxn modelId="{9B7AAC54-33C7-431D-8A62-841E33D7125F}" type="presParOf" srcId="{03B35D95-1602-48FE-B778-D615B0CD0A42}" destId="{89AFEBD9-C432-4C1A-BF71-A6E85C7B7329}" srcOrd="1" destOrd="0" presId="urn:microsoft.com/office/officeart/2005/8/layout/hierarchy3"/>
    <dgm:cxn modelId="{8885B4AB-9CEB-4E2C-A198-ACA078E6CA90}" type="presParOf" srcId="{89AFEBD9-C432-4C1A-BF71-A6E85C7B7329}" destId="{21A850F7-6C8B-4CB9-9660-35341C92C9EA}" srcOrd="0" destOrd="0" presId="urn:microsoft.com/office/officeart/2005/8/layout/hierarchy3"/>
    <dgm:cxn modelId="{87C7D24C-3D65-4A3A-84C9-3F061A9E65C5}" type="presParOf" srcId="{21A850F7-6C8B-4CB9-9660-35341C92C9EA}" destId="{43A35662-F6F9-4F4A-B842-4FD7733B1A7D}" srcOrd="0" destOrd="0" presId="urn:microsoft.com/office/officeart/2005/8/layout/hierarchy3"/>
    <dgm:cxn modelId="{7D4FD88E-4D98-4425-B574-2CDF255279AD}" type="presParOf" srcId="{21A850F7-6C8B-4CB9-9660-35341C92C9EA}" destId="{15FA2902-39CE-4FB1-92A7-48548A2F5037}" srcOrd="1" destOrd="0" presId="urn:microsoft.com/office/officeart/2005/8/layout/hierarchy3"/>
    <dgm:cxn modelId="{3B93D159-3E45-43CB-9176-2E7345F991E5}" type="presParOf" srcId="{89AFEBD9-C432-4C1A-BF71-A6E85C7B7329}" destId="{715464F4-D748-41B1-908F-09FAF237FFB5}" srcOrd="1" destOrd="0" presId="urn:microsoft.com/office/officeart/2005/8/layout/hierarchy3"/>
    <dgm:cxn modelId="{B782203A-2834-4C1D-8783-2A4DCDBA5D2C}" type="presParOf" srcId="{03B35D95-1602-48FE-B778-D615B0CD0A42}" destId="{9C4F02EA-B40A-40A3-9961-3061797CC84D}" srcOrd="2" destOrd="0" presId="urn:microsoft.com/office/officeart/2005/8/layout/hierarchy3"/>
    <dgm:cxn modelId="{06B8E0BF-ADB9-413F-ADF1-78709F282EAC}" type="presParOf" srcId="{9C4F02EA-B40A-40A3-9961-3061797CC84D}" destId="{54C30758-692B-4C84-92FE-D077824913CF}" srcOrd="0" destOrd="0" presId="urn:microsoft.com/office/officeart/2005/8/layout/hierarchy3"/>
    <dgm:cxn modelId="{8EEDD0AD-A61D-4F93-A2B7-CA205E1B4891}" type="presParOf" srcId="{54C30758-692B-4C84-92FE-D077824913CF}" destId="{0BC75F46-0769-436C-B263-EB62E79D7D61}" srcOrd="0" destOrd="0" presId="urn:microsoft.com/office/officeart/2005/8/layout/hierarchy3"/>
    <dgm:cxn modelId="{8B223E43-A4FA-412F-92ED-B153F7B4B5BD}" type="presParOf" srcId="{54C30758-692B-4C84-92FE-D077824913CF}" destId="{E7EC2A85-FD28-422B-9239-775F533D8BD7}" srcOrd="1" destOrd="0" presId="urn:microsoft.com/office/officeart/2005/8/layout/hierarchy3"/>
    <dgm:cxn modelId="{D6955ACF-1E38-4653-A645-59E5B19F9FD5}" type="presParOf" srcId="{9C4F02EA-B40A-40A3-9961-3061797CC84D}" destId="{312BD349-AD30-4084-B434-3C28057FD788}" srcOrd="1"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1349C0-076B-43B8-9627-29FC7C7EBF2A}" type="doc">
      <dgm:prSet loTypeId="urn:microsoft.com/office/officeart/2005/8/layout/hierarchy3" loCatId="hierarchy" qsTypeId="urn:microsoft.com/office/officeart/2005/8/quickstyle/simple1" qsCatId="simple" csTypeId="urn:microsoft.com/office/officeart/2005/8/colors/colorful1" csCatId="colorful"/>
      <dgm:spPr/>
      <dgm:t>
        <a:bodyPr/>
        <a:lstStyle/>
        <a:p>
          <a:endParaRPr lang="en-US"/>
        </a:p>
      </dgm:t>
    </dgm:pt>
    <dgm:pt modelId="{B3E654B9-5944-4856-A858-17DD8F5A4380}">
      <dgm:prSet/>
      <dgm:spPr/>
      <dgm:t>
        <a:bodyPr/>
        <a:lstStyle/>
        <a:p>
          <a:r>
            <a:rPr lang="en-US" dirty="0"/>
            <a:t>Epochs: 100</a:t>
          </a:r>
        </a:p>
      </dgm:t>
    </dgm:pt>
    <dgm:pt modelId="{2190C748-D373-4900-908E-70A666B794A1}" type="parTrans" cxnId="{2E0EDF35-4DA3-4527-8D04-8E3DA1443CDC}">
      <dgm:prSet/>
      <dgm:spPr/>
      <dgm:t>
        <a:bodyPr/>
        <a:lstStyle/>
        <a:p>
          <a:endParaRPr lang="en-US"/>
        </a:p>
      </dgm:t>
    </dgm:pt>
    <dgm:pt modelId="{A9F8D962-2B71-4E3E-A501-B20AEBAB4E6A}" type="sibTrans" cxnId="{2E0EDF35-4DA3-4527-8D04-8E3DA1443CDC}">
      <dgm:prSet/>
      <dgm:spPr/>
      <dgm:t>
        <a:bodyPr/>
        <a:lstStyle/>
        <a:p>
          <a:endParaRPr lang="en-US"/>
        </a:p>
      </dgm:t>
    </dgm:pt>
    <dgm:pt modelId="{0AC45901-7036-4950-9DBF-52DFBB7DC2BD}">
      <dgm:prSet/>
      <dgm:spPr/>
      <dgm:t>
        <a:bodyPr/>
        <a:lstStyle/>
        <a:p>
          <a:r>
            <a:rPr lang="en-US"/>
            <a:t>Image Size: 640 pixels</a:t>
          </a:r>
        </a:p>
      </dgm:t>
    </dgm:pt>
    <dgm:pt modelId="{DCD9CC7E-645D-44A7-86BC-CF768AD7A793}" type="parTrans" cxnId="{944811D3-28C0-4909-B968-7804364D0998}">
      <dgm:prSet/>
      <dgm:spPr/>
      <dgm:t>
        <a:bodyPr/>
        <a:lstStyle/>
        <a:p>
          <a:endParaRPr lang="en-US"/>
        </a:p>
      </dgm:t>
    </dgm:pt>
    <dgm:pt modelId="{231A6CFD-940F-4A09-BD86-01E826E9BD76}" type="sibTrans" cxnId="{944811D3-28C0-4909-B968-7804364D0998}">
      <dgm:prSet/>
      <dgm:spPr/>
      <dgm:t>
        <a:bodyPr/>
        <a:lstStyle/>
        <a:p>
          <a:endParaRPr lang="en-US"/>
        </a:p>
      </dgm:t>
    </dgm:pt>
    <dgm:pt modelId="{353FF9EE-DC70-4915-AA49-57CC5342CE02}">
      <dgm:prSet/>
      <dgm:spPr/>
      <dgm:t>
        <a:bodyPr/>
        <a:lstStyle/>
        <a:p>
          <a:r>
            <a:rPr lang="en-US"/>
            <a:t>Batch Size: 16</a:t>
          </a:r>
        </a:p>
      </dgm:t>
    </dgm:pt>
    <dgm:pt modelId="{E66835A5-308C-4D39-BB32-F1F595CE05F7}" type="parTrans" cxnId="{69C66CFA-1B7F-4941-A888-3A9A41E88FD6}">
      <dgm:prSet/>
      <dgm:spPr/>
      <dgm:t>
        <a:bodyPr/>
        <a:lstStyle/>
        <a:p>
          <a:endParaRPr lang="en-US"/>
        </a:p>
      </dgm:t>
    </dgm:pt>
    <dgm:pt modelId="{BE8EB4D4-B203-4494-9190-C2D34893BC06}" type="sibTrans" cxnId="{69C66CFA-1B7F-4941-A888-3A9A41E88FD6}">
      <dgm:prSet/>
      <dgm:spPr/>
      <dgm:t>
        <a:bodyPr/>
        <a:lstStyle/>
        <a:p>
          <a:endParaRPr lang="en-US"/>
        </a:p>
      </dgm:t>
    </dgm:pt>
    <dgm:pt modelId="{952009D3-187F-4312-A328-BEADD00B6218}" type="pres">
      <dgm:prSet presAssocID="{051349C0-076B-43B8-9627-29FC7C7EBF2A}" presName="diagram" presStyleCnt="0">
        <dgm:presLayoutVars>
          <dgm:chPref val="1"/>
          <dgm:dir/>
          <dgm:animOne val="branch"/>
          <dgm:animLvl val="lvl"/>
          <dgm:resizeHandles/>
        </dgm:presLayoutVars>
      </dgm:prSet>
      <dgm:spPr/>
    </dgm:pt>
    <dgm:pt modelId="{CF4D29AF-B4BE-4B6E-A6DC-59E0EC6E2F9E}" type="pres">
      <dgm:prSet presAssocID="{B3E654B9-5944-4856-A858-17DD8F5A4380}" presName="root" presStyleCnt="0"/>
      <dgm:spPr/>
    </dgm:pt>
    <dgm:pt modelId="{CB80BDF3-96D7-4FAA-860D-F7FC19B9A574}" type="pres">
      <dgm:prSet presAssocID="{B3E654B9-5944-4856-A858-17DD8F5A4380}" presName="rootComposite" presStyleCnt="0"/>
      <dgm:spPr/>
    </dgm:pt>
    <dgm:pt modelId="{3D8D24F6-450A-4F81-B5A1-5BE07C3F763E}" type="pres">
      <dgm:prSet presAssocID="{B3E654B9-5944-4856-A858-17DD8F5A4380}" presName="rootText" presStyleLbl="node1" presStyleIdx="0" presStyleCnt="3"/>
      <dgm:spPr/>
    </dgm:pt>
    <dgm:pt modelId="{48D65F13-6F5C-44A1-8284-FCE7769E830B}" type="pres">
      <dgm:prSet presAssocID="{B3E654B9-5944-4856-A858-17DD8F5A4380}" presName="rootConnector" presStyleLbl="node1" presStyleIdx="0" presStyleCnt="3"/>
      <dgm:spPr/>
    </dgm:pt>
    <dgm:pt modelId="{F8DAC756-2F56-4F72-B946-C9A307AF3FE7}" type="pres">
      <dgm:prSet presAssocID="{B3E654B9-5944-4856-A858-17DD8F5A4380}" presName="childShape" presStyleCnt="0"/>
      <dgm:spPr/>
    </dgm:pt>
    <dgm:pt modelId="{8B761512-7F75-4ABE-830F-351D5AE7D1CE}" type="pres">
      <dgm:prSet presAssocID="{0AC45901-7036-4950-9DBF-52DFBB7DC2BD}" presName="root" presStyleCnt="0"/>
      <dgm:spPr/>
    </dgm:pt>
    <dgm:pt modelId="{D55140C6-9067-4B8F-BEE6-A873E1C6D8DA}" type="pres">
      <dgm:prSet presAssocID="{0AC45901-7036-4950-9DBF-52DFBB7DC2BD}" presName="rootComposite" presStyleCnt="0"/>
      <dgm:spPr/>
    </dgm:pt>
    <dgm:pt modelId="{5CC4BE6E-4211-4E32-829C-F8AA4D1D66E3}" type="pres">
      <dgm:prSet presAssocID="{0AC45901-7036-4950-9DBF-52DFBB7DC2BD}" presName="rootText" presStyleLbl="node1" presStyleIdx="1" presStyleCnt="3"/>
      <dgm:spPr/>
    </dgm:pt>
    <dgm:pt modelId="{B5A7DE56-E6A5-4F5C-81AA-0654A3CB42A8}" type="pres">
      <dgm:prSet presAssocID="{0AC45901-7036-4950-9DBF-52DFBB7DC2BD}" presName="rootConnector" presStyleLbl="node1" presStyleIdx="1" presStyleCnt="3"/>
      <dgm:spPr/>
    </dgm:pt>
    <dgm:pt modelId="{A0A2362A-24F8-4BFA-8B6B-D7E33BF34627}" type="pres">
      <dgm:prSet presAssocID="{0AC45901-7036-4950-9DBF-52DFBB7DC2BD}" presName="childShape" presStyleCnt="0"/>
      <dgm:spPr/>
    </dgm:pt>
    <dgm:pt modelId="{11E03B84-2477-46E7-856B-C6112B5030CB}" type="pres">
      <dgm:prSet presAssocID="{353FF9EE-DC70-4915-AA49-57CC5342CE02}" presName="root" presStyleCnt="0"/>
      <dgm:spPr/>
    </dgm:pt>
    <dgm:pt modelId="{A90A5252-0A64-4107-B72C-D5F580DB3D3A}" type="pres">
      <dgm:prSet presAssocID="{353FF9EE-DC70-4915-AA49-57CC5342CE02}" presName="rootComposite" presStyleCnt="0"/>
      <dgm:spPr/>
    </dgm:pt>
    <dgm:pt modelId="{2E2C35E9-D5AD-45CC-9167-E51123F83D0B}" type="pres">
      <dgm:prSet presAssocID="{353FF9EE-DC70-4915-AA49-57CC5342CE02}" presName="rootText" presStyleLbl="node1" presStyleIdx="2" presStyleCnt="3"/>
      <dgm:spPr/>
    </dgm:pt>
    <dgm:pt modelId="{33FE05BB-8952-4A2B-9219-2CF3110FBB9D}" type="pres">
      <dgm:prSet presAssocID="{353FF9EE-DC70-4915-AA49-57CC5342CE02}" presName="rootConnector" presStyleLbl="node1" presStyleIdx="2" presStyleCnt="3"/>
      <dgm:spPr/>
    </dgm:pt>
    <dgm:pt modelId="{2BCF31A7-A488-4061-A1C9-FC0B75EFCA5F}" type="pres">
      <dgm:prSet presAssocID="{353FF9EE-DC70-4915-AA49-57CC5342CE02}" presName="childShape" presStyleCnt="0"/>
      <dgm:spPr/>
    </dgm:pt>
  </dgm:ptLst>
  <dgm:cxnLst>
    <dgm:cxn modelId="{0DEDFF29-8568-4C14-8063-5CB7DF9FBDC9}" type="presOf" srcId="{051349C0-076B-43B8-9627-29FC7C7EBF2A}" destId="{952009D3-187F-4312-A328-BEADD00B6218}" srcOrd="0" destOrd="0" presId="urn:microsoft.com/office/officeart/2005/8/layout/hierarchy3"/>
    <dgm:cxn modelId="{2E0EDF35-4DA3-4527-8D04-8E3DA1443CDC}" srcId="{051349C0-076B-43B8-9627-29FC7C7EBF2A}" destId="{B3E654B9-5944-4856-A858-17DD8F5A4380}" srcOrd="0" destOrd="0" parTransId="{2190C748-D373-4900-908E-70A666B794A1}" sibTransId="{A9F8D962-2B71-4E3E-A501-B20AEBAB4E6A}"/>
    <dgm:cxn modelId="{C009E688-5A99-4CA9-A13D-DD3A10AA90A8}" type="presOf" srcId="{0AC45901-7036-4950-9DBF-52DFBB7DC2BD}" destId="{B5A7DE56-E6A5-4F5C-81AA-0654A3CB42A8}" srcOrd="1" destOrd="0" presId="urn:microsoft.com/office/officeart/2005/8/layout/hierarchy3"/>
    <dgm:cxn modelId="{4F40CE8C-EE04-4320-ADD8-6BF23F65E840}" type="presOf" srcId="{353FF9EE-DC70-4915-AA49-57CC5342CE02}" destId="{2E2C35E9-D5AD-45CC-9167-E51123F83D0B}" srcOrd="0" destOrd="0" presId="urn:microsoft.com/office/officeart/2005/8/layout/hierarchy3"/>
    <dgm:cxn modelId="{90519F9E-602A-4CCC-A0A5-102C813A793E}" type="presOf" srcId="{353FF9EE-DC70-4915-AA49-57CC5342CE02}" destId="{33FE05BB-8952-4A2B-9219-2CF3110FBB9D}" srcOrd="1" destOrd="0" presId="urn:microsoft.com/office/officeart/2005/8/layout/hierarchy3"/>
    <dgm:cxn modelId="{B9C06FA6-ED0B-4AC8-B989-697688C93D5B}" type="presOf" srcId="{B3E654B9-5944-4856-A858-17DD8F5A4380}" destId="{3D8D24F6-450A-4F81-B5A1-5BE07C3F763E}" srcOrd="0" destOrd="0" presId="urn:microsoft.com/office/officeart/2005/8/layout/hierarchy3"/>
    <dgm:cxn modelId="{49A65BC4-7808-49E8-A650-9C06D65E7065}" type="presOf" srcId="{B3E654B9-5944-4856-A858-17DD8F5A4380}" destId="{48D65F13-6F5C-44A1-8284-FCE7769E830B}" srcOrd="1" destOrd="0" presId="urn:microsoft.com/office/officeart/2005/8/layout/hierarchy3"/>
    <dgm:cxn modelId="{944811D3-28C0-4909-B968-7804364D0998}" srcId="{051349C0-076B-43B8-9627-29FC7C7EBF2A}" destId="{0AC45901-7036-4950-9DBF-52DFBB7DC2BD}" srcOrd="1" destOrd="0" parTransId="{DCD9CC7E-645D-44A7-86BC-CF768AD7A793}" sibTransId="{231A6CFD-940F-4A09-BD86-01E826E9BD76}"/>
    <dgm:cxn modelId="{E3C235DE-9159-43FF-9EB7-EB13B358E991}" type="presOf" srcId="{0AC45901-7036-4950-9DBF-52DFBB7DC2BD}" destId="{5CC4BE6E-4211-4E32-829C-F8AA4D1D66E3}" srcOrd="0" destOrd="0" presId="urn:microsoft.com/office/officeart/2005/8/layout/hierarchy3"/>
    <dgm:cxn modelId="{69C66CFA-1B7F-4941-A888-3A9A41E88FD6}" srcId="{051349C0-076B-43B8-9627-29FC7C7EBF2A}" destId="{353FF9EE-DC70-4915-AA49-57CC5342CE02}" srcOrd="2" destOrd="0" parTransId="{E66835A5-308C-4D39-BB32-F1F595CE05F7}" sibTransId="{BE8EB4D4-B203-4494-9190-C2D34893BC06}"/>
    <dgm:cxn modelId="{2F4DCFCD-9043-4BDE-9024-260C43D1B0A9}" type="presParOf" srcId="{952009D3-187F-4312-A328-BEADD00B6218}" destId="{CF4D29AF-B4BE-4B6E-A6DC-59E0EC6E2F9E}" srcOrd="0" destOrd="0" presId="urn:microsoft.com/office/officeart/2005/8/layout/hierarchy3"/>
    <dgm:cxn modelId="{695D12A9-ADCE-4561-8873-E8FD130B6DD5}" type="presParOf" srcId="{CF4D29AF-B4BE-4B6E-A6DC-59E0EC6E2F9E}" destId="{CB80BDF3-96D7-4FAA-860D-F7FC19B9A574}" srcOrd="0" destOrd="0" presId="urn:microsoft.com/office/officeart/2005/8/layout/hierarchy3"/>
    <dgm:cxn modelId="{560C917C-1A7C-45AE-88ED-975BFD5BD8CA}" type="presParOf" srcId="{CB80BDF3-96D7-4FAA-860D-F7FC19B9A574}" destId="{3D8D24F6-450A-4F81-B5A1-5BE07C3F763E}" srcOrd="0" destOrd="0" presId="urn:microsoft.com/office/officeart/2005/8/layout/hierarchy3"/>
    <dgm:cxn modelId="{A616CB00-89E5-4380-9BAA-26ACDEA0CE6B}" type="presParOf" srcId="{CB80BDF3-96D7-4FAA-860D-F7FC19B9A574}" destId="{48D65F13-6F5C-44A1-8284-FCE7769E830B}" srcOrd="1" destOrd="0" presId="urn:microsoft.com/office/officeart/2005/8/layout/hierarchy3"/>
    <dgm:cxn modelId="{50902313-D62A-4A9E-8F50-B2A6DD07931B}" type="presParOf" srcId="{CF4D29AF-B4BE-4B6E-A6DC-59E0EC6E2F9E}" destId="{F8DAC756-2F56-4F72-B946-C9A307AF3FE7}" srcOrd="1" destOrd="0" presId="urn:microsoft.com/office/officeart/2005/8/layout/hierarchy3"/>
    <dgm:cxn modelId="{74406266-B374-490B-8F6F-EEC908266948}" type="presParOf" srcId="{952009D3-187F-4312-A328-BEADD00B6218}" destId="{8B761512-7F75-4ABE-830F-351D5AE7D1CE}" srcOrd="1" destOrd="0" presId="urn:microsoft.com/office/officeart/2005/8/layout/hierarchy3"/>
    <dgm:cxn modelId="{1157ECAD-A2EF-490D-8D3C-72A4EF8CF7D4}" type="presParOf" srcId="{8B761512-7F75-4ABE-830F-351D5AE7D1CE}" destId="{D55140C6-9067-4B8F-BEE6-A873E1C6D8DA}" srcOrd="0" destOrd="0" presId="urn:microsoft.com/office/officeart/2005/8/layout/hierarchy3"/>
    <dgm:cxn modelId="{6E511E77-2EB0-4509-A348-C81BAEE30E29}" type="presParOf" srcId="{D55140C6-9067-4B8F-BEE6-A873E1C6D8DA}" destId="{5CC4BE6E-4211-4E32-829C-F8AA4D1D66E3}" srcOrd="0" destOrd="0" presId="urn:microsoft.com/office/officeart/2005/8/layout/hierarchy3"/>
    <dgm:cxn modelId="{A66D81C4-6A99-4644-A92B-E92EF5C3DD3A}" type="presParOf" srcId="{D55140C6-9067-4B8F-BEE6-A873E1C6D8DA}" destId="{B5A7DE56-E6A5-4F5C-81AA-0654A3CB42A8}" srcOrd="1" destOrd="0" presId="urn:microsoft.com/office/officeart/2005/8/layout/hierarchy3"/>
    <dgm:cxn modelId="{39BB0524-965D-41FE-9422-CF47DF626CF3}" type="presParOf" srcId="{8B761512-7F75-4ABE-830F-351D5AE7D1CE}" destId="{A0A2362A-24F8-4BFA-8B6B-D7E33BF34627}" srcOrd="1" destOrd="0" presId="urn:microsoft.com/office/officeart/2005/8/layout/hierarchy3"/>
    <dgm:cxn modelId="{6412F340-0323-4E87-BAB1-2B0D586ACA25}" type="presParOf" srcId="{952009D3-187F-4312-A328-BEADD00B6218}" destId="{11E03B84-2477-46E7-856B-C6112B5030CB}" srcOrd="2" destOrd="0" presId="urn:microsoft.com/office/officeart/2005/8/layout/hierarchy3"/>
    <dgm:cxn modelId="{77004426-329B-4901-B139-3EC3FC3552E9}" type="presParOf" srcId="{11E03B84-2477-46E7-856B-C6112B5030CB}" destId="{A90A5252-0A64-4107-B72C-D5F580DB3D3A}" srcOrd="0" destOrd="0" presId="urn:microsoft.com/office/officeart/2005/8/layout/hierarchy3"/>
    <dgm:cxn modelId="{F9FDBB08-DEB4-4784-BD42-2882D2FDB6C3}" type="presParOf" srcId="{A90A5252-0A64-4107-B72C-D5F580DB3D3A}" destId="{2E2C35E9-D5AD-45CC-9167-E51123F83D0B}" srcOrd="0" destOrd="0" presId="urn:microsoft.com/office/officeart/2005/8/layout/hierarchy3"/>
    <dgm:cxn modelId="{85BF27B0-EBBA-4789-90B4-9D8C151CC204}" type="presParOf" srcId="{A90A5252-0A64-4107-B72C-D5F580DB3D3A}" destId="{33FE05BB-8952-4A2B-9219-2CF3110FBB9D}" srcOrd="1" destOrd="0" presId="urn:microsoft.com/office/officeart/2005/8/layout/hierarchy3"/>
    <dgm:cxn modelId="{DE95C516-752E-4CEF-B77A-12A81AE800B3}" type="presParOf" srcId="{11E03B84-2477-46E7-856B-C6112B5030CB}" destId="{2BCF31A7-A488-4061-A1C9-FC0B75EFCA5F}" srcOrd="1"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5B594E-3830-4E40-B353-F6FC4CE98239}">
      <dsp:nvSpPr>
        <dsp:cNvPr id="0" name=""/>
        <dsp:cNvSpPr/>
      </dsp:nvSpPr>
      <dsp:spPr>
        <a:xfrm>
          <a:off x="962" y="1076274"/>
          <a:ext cx="2251274" cy="1125637"/>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b="0" kern="1200" baseline="0" dirty="0"/>
            <a:t>Epochs: 50</a:t>
          </a:r>
          <a:endParaRPr lang="en-US" sz="2200" kern="1200" dirty="0"/>
        </a:p>
      </dsp:txBody>
      <dsp:txXfrm>
        <a:off x="33931" y="1109243"/>
        <a:ext cx="2185336" cy="1059699"/>
      </dsp:txXfrm>
    </dsp:sp>
    <dsp:sp modelId="{43A35662-F6F9-4F4A-B842-4FD7733B1A7D}">
      <dsp:nvSpPr>
        <dsp:cNvPr id="0" name=""/>
        <dsp:cNvSpPr/>
      </dsp:nvSpPr>
      <dsp:spPr>
        <a:xfrm>
          <a:off x="2815055" y="1076274"/>
          <a:ext cx="2251274" cy="1125637"/>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b="0" kern="1200" baseline="0" dirty="0"/>
            <a:t>Image size: 640 pixels</a:t>
          </a:r>
          <a:endParaRPr lang="en-US" sz="2200" kern="1200" dirty="0"/>
        </a:p>
      </dsp:txBody>
      <dsp:txXfrm>
        <a:off x="2848024" y="1109243"/>
        <a:ext cx="2185336" cy="1059699"/>
      </dsp:txXfrm>
    </dsp:sp>
    <dsp:sp modelId="{0BC75F46-0769-436C-B263-EB62E79D7D61}">
      <dsp:nvSpPr>
        <dsp:cNvPr id="0" name=""/>
        <dsp:cNvSpPr/>
      </dsp:nvSpPr>
      <dsp:spPr>
        <a:xfrm>
          <a:off x="5629148" y="1076274"/>
          <a:ext cx="2251274" cy="1125637"/>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Batch size: 8</a:t>
          </a:r>
        </a:p>
      </dsp:txBody>
      <dsp:txXfrm>
        <a:off x="5662117" y="1109243"/>
        <a:ext cx="2185336" cy="10596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8D24F6-450A-4F81-B5A1-5BE07C3F763E}">
      <dsp:nvSpPr>
        <dsp:cNvPr id="0" name=""/>
        <dsp:cNvSpPr/>
      </dsp:nvSpPr>
      <dsp:spPr>
        <a:xfrm>
          <a:off x="1014" y="1112143"/>
          <a:ext cx="2374501" cy="1187250"/>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dirty="0"/>
            <a:t>Epochs: 100</a:t>
          </a:r>
        </a:p>
      </dsp:txBody>
      <dsp:txXfrm>
        <a:off x="35787" y="1146916"/>
        <a:ext cx="2304955" cy="1117704"/>
      </dsp:txXfrm>
    </dsp:sp>
    <dsp:sp modelId="{5CC4BE6E-4211-4E32-829C-F8AA4D1D66E3}">
      <dsp:nvSpPr>
        <dsp:cNvPr id="0" name=""/>
        <dsp:cNvSpPr/>
      </dsp:nvSpPr>
      <dsp:spPr>
        <a:xfrm>
          <a:off x="2969141" y="1112143"/>
          <a:ext cx="2374501" cy="118725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a:t>Image Size: 640 pixels</a:t>
          </a:r>
        </a:p>
      </dsp:txBody>
      <dsp:txXfrm>
        <a:off x="3003914" y="1146916"/>
        <a:ext cx="2304955" cy="1117704"/>
      </dsp:txXfrm>
    </dsp:sp>
    <dsp:sp modelId="{2E2C35E9-D5AD-45CC-9167-E51123F83D0B}">
      <dsp:nvSpPr>
        <dsp:cNvPr id="0" name=""/>
        <dsp:cNvSpPr/>
      </dsp:nvSpPr>
      <dsp:spPr>
        <a:xfrm>
          <a:off x="5937268" y="1112143"/>
          <a:ext cx="2374501" cy="1187250"/>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815" tIns="29210" rIns="43815" bIns="29210" numCol="1" spcCol="1270" anchor="ctr" anchorCtr="0">
          <a:noAutofit/>
        </a:bodyPr>
        <a:lstStyle/>
        <a:p>
          <a:pPr marL="0" lvl="0" indent="0" algn="ctr" defTabSz="1022350">
            <a:lnSpc>
              <a:spcPct val="90000"/>
            </a:lnSpc>
            <a:spcBef>
              <a:spcPct val="0"/>
            </a:spcBef>
            <a:spcAft>
              <a:spcPct val="35000"/>
            </a:spcAft>
            <a:buNone/>
          </a:pPr>
          <a:r>
            <a:rPr lang="en-US" sz="2300" kern="1200"/>
            <a:t>Batch Size: 16</a:t>
          </a:r>
        </a:p>
      </dsp:txBody>
      <dsp:txXfrm>
        <a:off x="5972041" y="1146916"/>
        <a:ext cx="2304955" cy="111770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B4CB21E-0E31-A193-04D5-5DC277C6342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71DB27A-C9DB-6CD4-0F87-2177C8FC402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67D1E9-F047-4182-9BB0-4F44C66654F3}" type="datetimeFigureOut">
              <a:rPr lang="en-US" smtClean="0"/>
              <a:t>7/10/2025</a:t>
            </a:fld>
            <a:endParaRPr lang="en-US"/>
          </a:p>
        </p:txBody>
      </p:sp>
      <p:sp>
        <p:nvSpPr>
          <p:cNvPr id="4" name="Footer Placeholder 3">
            <a:extLst>
              <a:ext uri="{FF2B5EF4-FFF2-40B4-BE49-F238E27FC236}">
                <a16:creationId xmlns:a16="http://schemas.microsoft.com/office/drawing/2014/main" id="{7B56697F-CE6D-8F23-2E2E-3E809E176AF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EFA4C46-899B-BACA-3369-75B5941C5B5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2BA7D0F-3A9B-4F4E-82A5-919132660B47}" type="slidenum">
              <a:rPr lang="en-US" smtClean="0"/>
              <a:t>‹#›</a:t>
            </a:fld>
            <a:endParaRPr lang="en-US"/>
          </a:p>
        </p:txBody>
      </p:sp>
    </p:spTree>
    <p:extLst>
      <p:ext uri="{BB962C8B-B14F-4D97-AF65-F5344CB8AC3E}">
        <p14:creationId xmlns:p14="http://schemas.microsoft.com/office/powerpoint/2010/main" val="388217798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7/10/2025</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7823879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7/10/2025</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783991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7/10/2025</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3841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7/10/2025</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293167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7/10/2025</a:t>
            </a:fld>
            <a:endParaRPr lang="en-US" dirty="0"/>
          </a:p>
        </p:txBody>
      </p:sp>
    </p:spTree>
    <p:extLst>
      <p:ext uri="{BB962C8B-B14F-4D97-AF65-F5344CB8AC3E}">
        <p14:creationId xmlns:p14="http://schemas.microsoft.com/office/powerpoint/2010/main" val="1929153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7/10/2025</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81138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7/10/2025</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33109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7/10/2025</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741064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7/10/2025</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146337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7/10/2025</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3040015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7/10/2025</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627066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7/10/2025</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8620447"/>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88" r:id="rId5"/>
    <p:sldLayoutId id="2147483693" r:id="rId6"/>
    <p:sldLayoutId id="2147483689" r:id="rId7"/>
    <p:sldLayoutId id="2147483690" r:id="rId8"/>
    <p:sldLayoutId id="2147483691" r:id="rId9"/>
    <p:sldLayoutId id="2147483692" r:id="rId10"/>
    <p:sldLayoutId id="2147483694"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unsplash.com/s/photos/trees"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kaggle.com/datasets/samuelayman/tree-yolo-annotated?select=final+tre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E448DB1-4196-18A6-15DA-C72635C1B1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4" name="Picture 3">
            <a:extLst>
              <a:ext uri="{FF2B5EF4-FFF2-40B4-BE49-F238E27FC236}">
                <a16:creationId xmlns:a16="http://schemas.microsoft.com/office/drawing/2014/main" id="{DDE5FBDE-BCC0-EFEC-CBE5-DC5501BDEDD6}"/>
              </a:ext>
            </a:extLst>
          </p:cNvPr>
          <p:cNvPicPr>
            <a:picLocks noChangeAspect="1"/>
          </p:cNvPicPr>
          <p:nvPr/>
        </p:nvPicPr>
        <p:blipFill>
          <a:blip r:embed="rId2"/>
          <a:srcRect t="6639"/>
          <a:stretch>
            <a:fillRect/>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B7D064F0-6D2A-219C-C000-14ABD99ECE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88306" y="0"/>
            <a:ext cx="4903694" cy="6858001"/>
          </a:xfrm>
          <a:prstGeom prst="rect">
            <a:avLst/>
          </a:prstGeom>
          <a:solidFill>
            <a:schemeClr val="bg1">
              <a:alpha val="2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24A4BA-D749-30D2-E85D-F06C134C60BF}"/>
              </a:ext>
            </a:extLst>
          </p:cNvPr>
          <p:cNvSpPr>
            <a:spLocks noGrp="1"/>
          </p:cNvSpPr>
          <p:nvPr>
            <p:ph type="ctrTitle"/>
          </p:nvPr>
        </p:nvSpPr>
        <p:spPr>
          <a:xfrm>
            <a:off x="7620001" y="822960"/>
            <a:ext cx="4286054" cy="3474720"/>
          </a:xfrm>
        </p:spPr>
        <p:txBody>
          <a:bodyPr anchor="b">
            <a:normAutofit/>
          </a:bodyPr>
          <a:lstStyle/>
          <a:p>
            <a:pPr>
              <a:lnSpc>
                <a:spcPct val="110000"/>
              </a:lnSpc>
            </a:pPr>
            <a:r>
              <a:rPr lang="en-US" sz="4800"/>
              <a:t>Tree Detection and Counting</a:t>
            </a:r>
          </a:p>
        </p:txBody>
      </p:sp>
      <p:sp>
        <p:nvSpPr>
          <p:cNvPr id="3" name="Subtitle 2">
            <a:extLst>
              <a:ext uri="{FF2B5EF4-FFF2-40B4-BE49-F238E27FC236}">
                <a16:creationId xmlns:a16="http://schemas.microsoft.com/office/drawing/2014/main" id="{96D86F3D-1281-05E4-6FA8-66EE0D6FD005}"/>
              </a:ext>
            </a:extLst>
          </p:cNvPr>
          <p:cNvSpPr>
            <a:spLocks noGrp="1"/>
          </p:cNvSpPr>
          <p:nvPr>
            <p:ph type="subTitle" idx="1"/>
          </p:nvPr>
        </p:nvSpPr>
        <p:spPr>
          <a:xfrm>
            <a:off x="7620001" y="4419600"/>
            <a:ext cx="3931920" cy="1386840"/>
          </a:xfrm>
        </p:spPr>
        <p:txBody>
          <a:bodyPr anchor="t">
            <a:normAutofit/>
          </a:bodyPr>
          <a:lstStyle/>
          <a:p>
            <a:pPr>
              <a:lnSpc>
                <a:spcPct val="120000"/>
              </a:lnSpc>
            </a:pPr>
            <a:r>
              <a:rPr lang="en-US" sz="1500" dirty="0"/>
              <a:t>An AI model that automatically detects trees in an image and counts the number of trees.</a:t>
            </a:r>
          </a:p>
        </p:txBody>
      </p:sp>
    </p:spTree>
    <p:extLst>
      <p:ext uri="{BB962C8B-B14F-4D97-AF65-F5344CB8AC3E}">
        <p14:creationId xmlns:p14="http://schemas.microsoft.com/office/powerpoint/2010/main" val="3716534391"/>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80921-3AF8-D54C-62AB-145CB857432D}"/>
              </a:ext>
            </a:extLst>
          </p:cNvPr>
          <p:cNvSpPr>
            <a:spLocks noGrp="1"/>
          </p:cNvSpPr>
          <p:nvPr>
            <p:ph type="title"/>
          </p:nvPr>
        </p:nvSpPr>
        <p:spPr/>
        <p:txBody>
          <a:bodyPr/>
          <a:lstStyle/>
          <a:p>
            <a:r>
              <a:rPr lang="en-US" dirty="0"/>
              <a:t>APPROACH 2</a:t>
            </a:r>
          </a:p>
        </p:txBody>
      </p:sp>
      <p:sp>
        <p:nvSpPr>
          <p:cNvPr id="3" name="Content Placeholder 2">
            <a:extLst>
              <a:ext uri="{FF2B5EF4-FFF2-40B4-BE49-F238E27FC236}">
                <a16:creationId xmlns:a16="http://schemas.microsoft.com/office/drawing/2014/main" id="{C59ADA8D-CB39-592F-C8DA-653ADC26BD7C}"/>
              </a:ext>
            </a:extLst>
          </p:cNvPr>
          <p:cNvSpPr>
            <a:spLocks noGrp="1"/>
          </p:cNvSpPr>
          <p:nvPr>
            <p:ph idx="1"/>
          </p:nvPr>
        </p:nvSpPr>
        <p:spPr>
          <a:xfrm>
            <a:off x="1920240" y="2312276"/>
            <a:ext cx="8770571" cy="4349782"/>
          </a:xfrm>
        </p:spPr>
        <p:txBody>
          <a:bodyPr>
            <a:normAutofit lnSpcReduction="10000"/>
          </a:bodyPr>
          <a:lstStyle/>
          <a:p>
            <a:pPr marL="285750" indent="-285750">
              <a:buFont typeface="Arial" panose="020B0604020202020204" pitchFamily="34" charset="0"/>
              <a:buChar char="•"/>
            </a:pPr>
            <a:r>
              <a:rPr lang="en-US" dirty="0"/>
              <a:t>Since there is no data available of a group of trees(front view), first step to this approach would be to collect data from various sources like </a:t>
            </a:r>
            <a:r>
              <a:rPr lang="en-US" dirty="0">
                <a:hlinkClick r:id="rId2"/>
              </a:rPr>
              <a:t>Trees photos</a:t>
            </a:r>
            <a:r>
              <a:rPr lang="en-US" dirty="0"/>
              <a:t>.</a:t>
            </a:r>
          </a:p>
          <a:p>
            <a:pPr marL="285750" indent="-285750">
              <a:buFont typeface="Arial" panose="020B0604020202020204" pitchFamily="34" charset="0"/>
              <a:buChar char="•"/>
            </a:pPr>
            <a:r>
              <a:rPr lang="en-US" dirty="0"/>
              <a:t>After data is collected, the data needs to be prepared for feeding the model (Data Annotations). Herein the images are labeled with trees through bounding boxes around each tree in an image</a:t>
            </a:r>
          </a:p>
          <a:p>
            <a:pPr marL="285750" indent="-285750">
              <a:buFont typeface="Arial" panose="020B0604020202020204" pitchFamily="34" charset="0"/>
              <a:buChar char="•"/>
            </a:pPr>
            <a:r>
              <a:rPr lang="en-US" dirty="0"/>
              <a:t>After this, the YOLO v8 model is downloaded with it’s pretrained weights</a:t>
            </a:r>
          </a:p>
          <a:p>
            <a:pPr marL="285750" indent="-285750">
              <a:buFont typeface="Arial" panose="020B0604020202020204" pitchFamily="34" charset="0"/>
              <a:buChar char="•"/>
            </a:pPr>
            <a:r>
              <a:rPr lang="en-US" dirty="0"/>
              <a:t>Then the model is Trained to identify &amp; count trees.</a:t>
            </a:r>
          </a:p>
        </p:txBody>
      </p:sp>
    </p:spTree>
    <p:extLst>
      <p:ext uri="{BB962C8B-B14F-4D97-AF65-F5344CB8AC3E}">
        <p14:creationId xmlns:p14="http://schemas.microsoft.com/office/powerpoint/2010/main" val="17920732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5AB8F98-27E9-490A-9FFC-6FB07CEAB2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4762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CBB673AF-CE4B-46CB-AF61-47A2F6B51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92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6" name="Freeform: Shape 15">
            <a:extLst>
              <a:ext uri="{FF2B5EF4-FFF2-40B4-BE49-F238E27FC236}">
                <a16:creationId xmlns:a16="http://schemas.microsoft.com/office/drawing/2014/main" id="{BB244C92-C225-4ED6-9477-FE38CFE2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D3B79606-5986-49BA-9D40-A0FD94094D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7618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D534AD34-A74F-4FCD-8E77-6A38F9263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6083" y="0"/>
            <a:ext cx="9841377" cy="6858000"/>
          </a:xfrm>
          <a:custGeom>
            <a:avLst/>
            <a:gdLst>
              <a:gd name="connsiteX0" fmla="*/ 1623023 w 9841377"/>
              <a:gd name="connsiteY0" fmla="*/ 0 h 6858000"/>
              <a:gd name="connsiteX1" fmla="*/ 4289416 w 9841377"/>
              <a:gd name="connsiteY1" fmla="*/ 0 h 6858000"/>
              <a:gd name="connsiteX2" fmla="*/ 4359035 w 9841377"/>
              <a:gd name="connsiteY2" fmla="*/ 0 h 6858000"/>
              <a:gd name="connsiteX3" fmla="*/ 5482342 w 9841377"/>
              <a:gd name="connsiteY3" fmla="*/ 0 h 6858000"/>
              <a:gd name="connsiteX4" fmla="*/ 5551962 w 9841377"/>
              <a:gd name="connsiteY4" fmla="*/ 0 h 6858000"/>
              <a:gd name="connsiteX5" fmla="*/ 8218354 w 9841377"/>
              <a:gd name="connsiteY5" fmla="*/ 0 h 6858000"/>
              <a:gd name="connsiteX6" fmla="*/ 8240478 w 9841377"/>
              <a:gd name="connsiteY6" fmla="*/ 14997 h 6858000"/>
              <a:gd name="connsiteX7" fmla="*/ 9841377 w 9841377"/>
              <a:gd name="connsiteY7" fmla="*/ 3621656 h 6858000"/>
              <a:gd name="connsiteX8" fmla="*/ 7967027 w 9841377"/>
              <a:gd name="connsiteY8" fmla="*/ 6374814 h 6858000"/>
              <a:gd name="connsiteX9" fmla="*/ 7450379 w 9841377"/>
              <a:gd name="connsiteY9" fmla="*/ 6780599 h 6858000"/>
              <a:gd name="connsiteX10" fmla="*/ 7338623 w 9841377"/>
              <a:gd name="connsiteY10" fmla="*/ 6858000 h 6858000"/>
              <a:gd name="connsiteX11" fmla="*/ 5551962 w 9841377"/>
              <a:gd name="connsiteY11" fmla="*/ 6858000 h 6858000"/>
              <a:gd name="connsiteX12" fmla="*/ 5482342 w 9841377"/>
              <a:gd name="connsiteY12" fmla="*/ 6858000 h 6858000"/>
              <a:gd name="connsiteX13" fmla="*/ 4359035 w 9841377"/>
              <a:gd name="connsiteY13" fmla="*/ 6858000 h 6858000"/>
              <a:gd name="connsiteX14" fmla="*/ 4289416 w 9841377"/>
              <a:gd name="connsiteY14" fmla="*/ 6858000 h 6858000"/>
              <a:gd name="connsiteX15" fmla="*/ 2502754 w 9841377"/>
              <a:gd name="connsiteY15" fmla="*/ 6858000 h 6858000"/>
              <a:gd name="connsiteX16" fmla="*/ 2390998 w 9841377"/>
              <a:gd name="connsiteY16" fmla="*/ 6780599 h 6858000"/>
              <a:gd name="connsiteX17" fmla="*/ 1874350 w 9841377"/>
              <a:gd name="connsiteY17" fmla="*/ 6374814 h 6858000"/>
              <a:gd name="connsiteX18" fmla="*/ 0 w 9841377"/>
              <a:gd name="connsiteY18" fmla="*/ 3621656 h 6858000"/>
              <a:gd name="connsiteX19" fmla="*/ 1600899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1623023" y="0"/>
                </a:moveTo>
                <a:lnTo>
                  <a:pt x="4289416" y="0"/>
                </a:lnTo>
                <a:lnTo>
                  <a:pt x="4359035" y="0"/>
                </a:lnTo>
                <a:lnTo>
                  <a:pt x="5482342" y="0"/>
                </a:lnTo>
                <a:lnTo>
                  <a:pt x="5551962" y="0"/>
                </a:lnTo>
                <a:lnTo>
                  <a:pt x="8218354" y="0"/>
                </a:lnTo>
                <a:lnTo>
                  <a:pt x="8240478" y="14997"/>
                </a:lnTo>
                <a:cubicBezTo>
                  <a:pt x="9267641" y="754641"/>
                  <a:pt x="9841377" y="2093192"/>
                  <a:pt x="9841377" y="3621656"/>
                </a:cubicBezTo>
                <a:cubicBezTo>
                  <a:pt x="9841377" y="4969131"/>
                  <a:pt x="8912652" y="5602839"/>
                  <a:pt x="7967027" y="6374814"/>
                </a:cubicBezTo>
                <a:cubicBezTo>
                  <a:pt x="7794824" y="6515397"/>
                  <a:pt x="7624197" y="6653108"/>
                  <a:pt x="7450379" y="6780599"/>
                </a:cubicBezTo>
                <a:lnTo>
                  <a:pt x="7338623" y="6858000"/>
                </a:lnTo>
                <a:lnTo>
                  <a:pt x="5551962" y="6858000"/>
                </a:lnTo>
                <a:lnTo>
                  <a:pt x="5482342" y="6858000"/>
                </a:lnTo>
                <a:lnTo>
                  <a:pt x="4359035" y="6858000"/>
                </a:lnTo>
                <a:lnTo>
                  <a:pt x="428941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a:extLst>
              <a:ext uri="{FF2B5EF4-FFF2-40B4-BE49-F238E27FC236}">
                <a16:creationId xmlns:a16="http://schemas.microsoft.com/office/drawing/2014/main" id="{F74B99BC-1034-A168-5DEE-C4C28D3BE865}"/>
              </a:ext>
            </a:extLst>
          </p:cNvPr>
          <p:cNvPicPr>
            <a:picLocks noGrp="1" noChangeAspect="1"/>
          </p:cNvPicPr>
          <p:nvPr>
            <p:ph idx="1"/>
          </p:nvPr>
        </p:nvPicPr>
        <p:blipFill>
          <a:blip r:embed="rId2"/>
          <a:stretch>
            <a:fillRect/>
          </a:stretch>
        </p:blipFill>
        <p:spPr>
          <a:xfrm>
            <a:off x="3432669" y="-1"/>
            <a:ext cx="5054753" cy="6672943"/>
          </a:xfrm>
          <a:prstGeom prst="rect">
            <a:avLst/>
          </a:prstGeom>
        </p:spPr>
      </p:pic>
    </p:spTree>
    <p:extLst>
      <p:ext uri="{BB962C8B-B14F-4D97-AF65-F5344CB8AC3E}">
        <p14:creationId xmlns:p14="http://schemas.microsoft.com/office/powerpoint/2010/main" val="39960539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1" name="Freeform: Shape 10">
            <a:extLst>
              <a:ext uri="{FF2B5EF4-FFF2-40B4-BE49-F238E27FC236}">
                <a16:creationId xmlns:a16="http://schemas.microsoft.com/office/drawing/2014/main" id="{1EC86DB4-572A-4F71-AF8A-2395B4CA7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756583" y="0"/>
            <a:ext cx="11435265" cy="6858000"/>
          </a:xfrm>
          <a:custGeom>
            <a:avLst/>
            <a:gdLst>
              <a:gd name="connsiteX0" fmla="*/ 9925983 w 11435265"/>
              <a:gd name="connsiteY0" fmla="*/ 6858000 h 6858000"/>
              <a:gd name="connsiteX1" fmla="*/ 0 w 11435265"/>
              <a:gd name="connsiteY1" fmla="*/ 6858000 h 6858000"/>
              <a:gd name="connsiteX2" fmla="*/ 0 w 11435265"/>
              <a:gd name="connsiteY2" fmla="*/ 0 h 6858000"/>
              <a:gd name="connsiteX3" fmla="*/ 996904 w 11435265"/>
              <a:gd name="connsiteY3" fmla="*/ 0 h 6858000"/>
              <a:gd name="connsiteX4" fmla="*/ 2426875 w 11435265"/>
              <a:gd name="connsiteY4" fmla="*/ 0 h 6858000"/>
              <a:gd name="connsiteX5" fmla="*/ 4014127 w 11435265"/>
              <a:gd name="connsiteY5" fmla="*/ 0 h 6858000"/>
              <a:gd name="connsiteX6" fmla="*/ 4359595 w 11435265"/>
              <a:gd name="connsiteY6" fmla="*/ 0 h 6858000"/>
              <a:gd name="connsiteX7" fmla="*/ 4647960 w 11435265"/>
              <a:gd name="connsiteY7" fmla="*/ 0 h 6858000"/>
              <a:gd name="connsiteX8" fmla="*/ 4691093 w 11435265"/>
              <a:gd name="connsiteY8" fmla="*/ 0 h 6858000"/>
              <a:gd name="connsiteX9" fmla="*/ 5558544 w 11435265"/>
              <a:gd name="connsiteY9" fmla="*/ 0 h 6858000"/>
              <a:gd name="connsiteX10" fmla="*/ 5570664 w 11435265"/>
              <a:gd name="connsiteY10" fmla="*/ 0 h 6858000"/>
              <a:gd name="connsiteX11" fmla="*/ 5695183 w 11435265"/>
              <a:gd name="connsiteY11" fmla="*/ 0 h 6858000"/>
              <a:gd name="connsiteX12" fmla="*/ 7177357 w 11435265"/>
              <a:gd name="connsiteY12" fmla="*/ 0 h 6858000"/>
              <a:gd name="connsiteX13" fmla="*/ 9824163 w 11435265"/>
              <a:gd name="connsiteY13" fmla="*/ 0 h 6858000"/>
              <a:gd name="connsiteX14" fmla="*/ 9846125 w 11435265"/>
              <a:gd name="connsiteY14" fmla="*/ 16892 h 6858000"/>
              <a:gd name="connsiteX15" fmla="*/ 11435265 w 11435265"/>
              <a:gd name="connsiteY15" fmla="*/ 4079318 h 6858000"/>
              <a:gd name="connsiteX16" fmla="*/ 10261404 w 11435265"/>
              <a:gd name="connsiteY16"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35265" h="6858000">
                <a:moveTo>
                  <a:pt x="9925983" y="6858000"/>
                </a:moveTo>
                <a:lnTo>
                  <a:pt x="0" y="6858000"/>
                </a:lnTo>
                <a:lnTo>
                  <a:pt x="0" y="0"/>
                </a:lnTo>
                <a:lnTo>
                  <a:pt x="996904" y="0"/>
                </a:lnTo>
                <a:lnTo>
                  <a:pt x="2426875" y="0"/>
                </a:lnTo>
                <a:lnTo>
                  <a:pt x="4014127" y="0"/>
                </a:lnTo>
                <a:lnTo>
                  <a:pt x="4359595" y="0"/>
                </a:lnTo>
                <a:lnTo>
                  <a:pt x="4647960" y="0"/>
                </a:lnTo>
                <a:lnTo>
                  <a:pt x="4691093" y="0"/>
                </a:lnTo>
                <a:lnTo>
                  <a:pt x="5558544" y="0"/>
                </a:lnTo>
                <a:lnTo>
                  <a:pt x="5570664" y="0"/>
                </a:lnTo>
                <a:lnTo>
                  <a:pt x="5695183" y="0"/>
                </a:lnTo>
                <a:lnTo>
                  <a:pt x="7177357" y="0"/>
                </a:lnTo>
                <a:lnTo>
                  <a:pt x="9824163" y="0"/>
                </a:lnTo>
                <a:lnTo>
                  <a:pt x="9846125" y="16892"/>
                </a:lnTo>
                <a:cubicBezTo>
                  <a:pt x="10865743" y="850004"/>
                  <a:pt x="11435265" y="2357705"/>
                  <a:pt x="11435265" y="4079318"/>
                </a:cubicBezTo>
                <a:cubicBezTo>
                  <a:pt x="11435265" y="5217633"/>
                  <a:pt x="10916694" y="5903717"/>
                  <a:pt x="10261404" y="654244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71BA53A4-C4B7-4189-9FC1-6350B1AB5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341199" y="0"/>
            <a:ext cx="1518348" cy="6858000"/>
          </a:xfrm>
          <a:custGeom>
            <a:avLst/>
            <a:gdLst>
              <a:gd name="connsiteX0" fmla="*/ 19178 w 1518348"/>
              <a:gd name="connsiteY0" fmla="*/ 6858000 h 6858000"/>
              <a:gd name="connsiteX1" fmla="*/ 0 w 1518348"/>
              <a:gd name="connsiteY1" fmla="*/ 6858000 h 6858000"/>
              <a:gd name="connsiteX2" fmla="*/ 241394 w 1518348"/>
              <a:gd name="connsiteY2" fmla="*/ 6638611 h 6858000"/>
              <a:gd name="connsiteX3" fmla="*/ 1493356 w 1518348"/>
              <a:gd name="connsiteY3" fmla="*/ 4142424 h 6858000"/>
              <a:gd name="connsiteX4" fmla="*/ 282053 w 1518348"/>
              <a:gd name="connsiteY4" fmla="*/ 26474 h 6858000"/>
              <a:gd name="connsiteX5" fmla="*/ 256233 w 1518348"/>
              <a:gd name="connsiteY5" fmla="*/ 0 h 6858000"/>
              <a:gd name="connsiteX6" fmla="*/ 273463 w 1518348"/>
              <a:gd name="connsiteY6" fmla="*/ 0 h 6858000"/>
              <a:gd name="connsiteX7" fmla="*/ 300199 w 1518348"/>
              <a:gd name="connsiteY7" fmla="*/ 27414 h 6858000"/>
              <a:gd name="connsiteX8" fmla="*/ 1511501 w 1518348"/>
              <a:gd name="connsiteY8" fmla="*/ 4143362 h 6858000"/>
              <a:gd name="connsiteX9" fmla="*/ 259539 w 1518348"/>
              <a:gd name="connsiteY9" fmla="*/ 663954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348" h="6858000">
                <a:moveTo>
                  <a:pt x="19178" y="6858000"/>
                </a:moveTo>
                <a:lnTo>
                  <a:pt x="0" y="6858000"/>
                </a:lnTo>
                <a:lnTo>
                  <a:pt x="241394" y="6638611"/>
                </a:lnTo>
                <a:cubicBezTo>
                  <a:pt x="909582" y="6009084"/>
                  <a:pt x="1445892" y="5323498"/>
                  <a:pt x="1493356" y="4142424"/>
                </a:cubicBezTo>
                <a:cubicBezTo>
                  <a:pt x="1560655" y="2467784"/>
                  <a:pt x="1130049" y="962858"/>
                  <a:pt x="282053" y="26474"/>
                </a:cubicBezTo>
                <a:lnTo>
                  <a:pt x="256233" y="0"/>
                </a:lnTo>
                <a:lnTo>
                  <a:pt x="273463" y="0"/>
                </a:lnTo>
                <a:lnTo>
                  <a:pt x="300199" y="27414"/>
                </a:lnTo>
                <a:cubicBezTo>
                  <a:pt x="1148195" y="963796"/>
                  <a:pt x="1578800" y="2468723"/>
                  <a:pt x="1511501" y="4143362"/>
                </a:cubicBezTo>
                <a:cubicBezTo>
                  <a:pt x="1464037" y="5324436"/>
                  <a:pt x="927728" y="6010023"/>
                  <a:pt x="259539" y="6639549"/>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5558AD6E-B070-4640-AA07-87E208983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552928" y="0"/>
            <a:ext cx="1644534" cy="6858000"/>
          </a:xfrm>
          <a:custGeom>
            <a:avLst/>
            <a:gdLst>
              <a:gd name="connsiteX0" fmla="*/ 135252 w 1644534"/>
              <a:gd name="connsiteY0" fmla="*/ 6858000 h 6858000"/>
              <a:gd name="connsiteX1" fmla="*/ 101819 w 1644534"/>
              <a:gd name="connsiteY1" fmla="*/ 6858000 h 6858000"/>
              <a:gd name="connsiteX2" fmla="*/ 437240 w 1644534"/>
              <a:gd name="connsiteY2" fmla="*/ 6542447 h 6858000"/>
              <a:gd name="connsiteX3" fmla="*/ 1611101 w 1644534"/>
              <a:gd name="connsiteY3" fmla="*/ 4079318 h 6858000"/>
              <a:gd name="connsiteX4" fmla="*/ 21961 w 1644534"/>
              <a:gd name="connsiteY4" fmla="*/ 16892 h 6858000"/>
              <a:gd name="connsiteX5" fmla="*/ 0 w 1644534"/>
              <a:gd name="connsiteY5" fmla="*/ 0 h 6858000"/>
              <a:gd name="connsiteX6" fmla="*/ 33433 w 1644534"/>
              <a:gd name="connsiteY6" fmla="*/ 0 h 6858000"/>
              <a:gd name="connsiteX7" fmla="*/ 55394 w 1644534"/>
              <a:gd name="connsiteY7" fmla="*/ 16892 h 6858000"/>
              <a:gd name="connsiteX8" fmla="*/ 1644534 w 1644534"/>
              <a:gd name="connsiteY8" fmla="*/ 4079318 h 6858000"/>
              <a:gd name="connsiteX9" fmla="*/ 470673 w 1644534"/>
              <a:gd name="connsiteY9"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534" h="6858000">
                <a:moveTo>
                  <a:pt x="135252" y="6858000"/>
                </a:moveTo>
                <a:lnTo>
                  <a:pt x="101819" y="6858000"/>
                </a:lnTo>
                <a:lnTo>
                  <a:pt x="437240" y="6542447"/>
                </a:lnTo>
                <a:cubicBezTo>
                  <a:pt x="1092531" y="5903717"/>
                  <a:pt x="1611101" y="5217633"/>
                  <a:pt x="1611101" y="4079318"/>
                </a:cubicBezTo>
                <a:cubicBezTo>
                  <a:pt x="1611101" y="2357705"/>
                  <a:pt x="1041580" y="850004"/>
                  <a:pt x="21961" y="16892"/>
                </a:cubicBezTo>
                <a:lnTo>
                  <a:pt x="0" y="0"/>
                </a:lnTo>
                <a:lnTo>
                  <a:pt x="33433" y="0"/>
                </a:lnTo>
                <a:lnTo>
                  <a:pt x="55394" y="16892"/>
                </a:lnTo>
                <a:cubicBezTo>
                  <a:pt x="1075012" y="850004"/>
                  <a:pt x="1644534" y="2357705"/>
                  <a:pt x="1644534" y="4079318"/>
                </a:cubicBezTo>
                <a:cubicBezTo>
                  <a:pt x="1644534" y="5217633"/>
                  <a:pt x="1125963" y="5903717"/>
                  <a:pt x="470673" y="654244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36ACFB69-D148-449E-AC5A-C55AA20A7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88858" y="0"/>
            <a:ext cx="1461546" cy="6858000"/>
          </a:xfrm>
          <a:custGeom>
            <a:avLst/>
            <a:gdLst>
              <a:gd name="connsiteX0" fmla="*/ 107940 w 1461546"/>
              <a:gd name="connsiteY0" fmla="*/ 6858000 h 6858000"/>
              <a:gd name="connsiteX1" fmla="*/ 91317 w 1461546"/>
              <a:gd name="connsiteY1" fmla="*/ 6858000 h 6858000"/>
              <a:gd name="connsiteX2" fmla="*/ 392141 w 1461546"/>
              <a:gd name="connsiteY2" fmla="*/ 6542447 h 6858000"/>
              <a:gd name="connsiteX3" fmla="*/ 1444924 w 1461546"/>
              <a:gd name="connsiteY3" fmla="*/ 4079318 h 6858000"/>
              <a:gd name="connsiteX4" fmla="*/ 19696 w 1461546"/>
              <a:gd name="connsiteY4" fmla="*/ 16892 h 6858000"/>
              <a:gd name="connsiteX5" fmla="*/ 0 w 1461546"/>
              <a:gd name="connsiteY5" fmla="*/ 0 h 6858000"/>
              <a:gd name="connsiteX6" fmla="*/ 16622 w 1461546"/>
              <a:gd name="connsiteY6" fmla="*/ 0 h 6858000"/>
              <a:gd name="connsiteX7" fmla="*/ 36319 w 1461546"/>
              <a:gd name="connsiteY7" fmla="*/ 16892 h 6858000"/>
              <a:gd name="connsiteX8" fmla="*/ 1461546 w 1461546"/>
              <a:gd name="connsiteY8" fmla="*/ 4079318 h 6858000"/>
              <a:gd name="connsiteX9" fmla="*/ 408763 w 1461546"/>
              <a:gd name="connsiteY9"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1546" h="6858000">
                <a:moveTo>
                  <a:pt x="107940" y="6858000"/>
                </a:moveTo>
                <a:lnTo>
                  <a:pt x="91317" y="6858000"/>
                </a:lnTo>
                <a:lnTo>
                  <a:pt x="392141" y="6542447"/>
                </a:lnTo>
                <a:cubicBezTo>
                  <a:pt x="979841" y="5903717"/>
                  <a:pt x="1444924" y="5217633"/>
                  <a:pt x="1444924" y="4079318"/>
                </a:cubicBezTo>
                <a:cubicBezTo>
                  <a:pt x="1444924" y="2357705"/>
                  <a:pt x="934146" y="850004"/>
                  <a:pt x="19696" y="16892"/>
                </a:cubicBezTo>
                <a:lnTo>
                  <a:pt x="0" y="0"/>
                </a:lnTo>
                <a:lnTo>
                  <a:pt x="16622" y="0"/>
                </a:lnTo>
                <a:lnTo>
                  <a:pt x="36319" y="16892"/>
                </a:lnTo>
                <a:cubicBezTo>
                  <a:pt x="950768" y="850004"/>
                  <a:pt x="1461546" y="2357705"/>
                  <a:pt x="1461546" y="4079318"/>
                </a:cubicBezTo>
                <a:cubicBezTo>
                  <a:pt x="1461546" y="5217633"/>
                  <a:pt x="996464" y="5903717"/>
                  <a:pt x="408763" y="654244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19F204D9-F7EC-713F-865A-7C210DD45E3E}"/>
              </a:ext>
            </a:extLst>
          </p:cNvPr>
          <p:cNvSpPr>
            <a:spLocks noGrp="1"/>
          </p:cNvSpPr>
          <p:nvPr>
            <p:ph type="title"/>
          </p:nvPr>
        </p:nvSpPr>
        <p:spPr>
          <a:xfrm>
            <a:off x="2197462" y="460840"/>
            <a:ext cx="8397987" cy="1345269"/>
          </a:xfrm>
        </p:spPr>
        <p:txBody>
          <a:bodyPr anchor="b">
            <a:normAutofit/>
          </a:bodyPr>
          <a:lstStyle/>
          <a:p>
            <a:pPr algn="ctr"/>
            <a:r>
              <a:rPr lang="en-US" dirty="0"/>
              <a:t>TRAINING</a:t>
            </a:r>
          </a:p>
        </p:txBody>
      </p:sp>
      <p:graphicFrame>
        <p:nvGraphicFramePr>
          <p:cNvPr id="5" name="Content Placeholder 2">
            <a:extLst>
              <a:ext uri="{FF2B5EF4-FFF2-40B4-BE49-F238E27FC236}">
                <a16:creationId xmlns:a16="http://schemas.microsoft.com/office/drawing/2014/main" id="{3C87D4EA-3048-A6EF-8B7E-A5AA76358044}"/>
              </a:ext>
            </a:extLst>
          </p:cNvPr>
          <p:cNvGraphicFramePr>
            <a:graphicFrameLocks noGrp="1"/>
          </p:cNvGraphicFramePr>
          <p:nvPr>
            <p:ph idx="1"/>
            <p:extLst>
              <p:ext uri="{D42A27DB-BD31-4B8C-83A1-F6EECF244321}">
                <p14:modId xmlns:p14="http://schemas.microsoft.com/office/powerpoint/2010/main" val="1608478298"/>
              </p:ext>
            </p:extLst>
          </p:nvPr>
        </p:nvGraphicFramePr>
        <p:xfrm>
          <a:off x="2366534" y="1994134"/>
          <a:ext cx="8312785" cy="34115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9E1A4CA0-FD4E-22A8-FFDF-4A63F1916F87}"/>
              </a:ext>
            </a:extLst>
          </p:cNvPr>
          <p:cNvSpPr txBox="1"/>
          <p:nvPr/>
        </p:nvSpPr>
        <p:spPr>
          <a:xfrm>
            <a:off x="2450404" y="4855032"/>
            <a:ext cx="8145045" cy="1477328"/>
          </a:xfrm>
          <a:prstGeom prst="rect">
            <a:avLst/>
          </a:prstGeom>
          <a:noFill/>
        </p:spPr>
        <p:txBody>
          <a:bodyPr wrap="square" rtlCol="0">
            <a:spAutoFit/>
          </a:bodyPr>
          <a:lstStyle/>
          <a:p>
            <a:r>
              <a:rPr lang="en-US" dirty="0"/>
              <a:t>Took 100 epochs in this approach. This is because the </a:t>
            </a:r>
            <a:r>
              <a:rPr lang="en-US" b="1" dirty="0"/>
              <a:t>dataset has a smaller number of labelled images</a:t>
            </a:r>
            <a:r>
              <a:rPr lang="en-US" dirty="0"/>
              <a:t>. The dataset has 113 images in total which is further divided into training and validation (8:2). And the number of bounding boxes is much more along with the number of trees hence there is a </a:t>
            </a:r>
            <a:r>
              <a:rPr lang="en-US" b="1" dirty="0"/>
              <a:t>high risk of loss</a:t>
            </a:r>
            <a:r>
              <a:rPr lang="en-US" dirty="0"/>
              <a:t>.</a:t>
            </a:r>
          </a:p>
        </p:txBody>
      </p:sp>
    </p:spTree>
    <p:extLst>
      <p:ext uri="{BB962C8B-B14F-4D97-AF65-F5344CB8AC3E}">
        <p14:creationId xmlns:p14="http://schemas.microsoft.com/office/powerpoint/2010/main" val="1323129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BC0385E9-02B2-4941-889A-EAD43F5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36139" y="0"/>
            <a:ext cx="5455860" cy="6858000"/>
          </a:xfrm>
          <a:custGeom>
            <a:avLst/>
            <a:gdLst>
              <a:gd name="connsiteX0" fmla="*/ 3832837 w 5455860"/>
              <a:gd name="connsiteY0" fmla="*/ 0 h 6858000"/>
              <a:gd name="connsiteX1" fmla="*/ 2739604 w 5455860"/>
              <a:gd name="connsiteY1" fmla="*/ 0 h 6858000"/>
              <a:gd name="connsiteX2" fmla="*/ 1959438 w 5455860"/>
              <a:gd name="connsiteY2" fmla="*/ 0 h 6858000"/>
              <a:gd name="connsiteX3" fmla="*/ 1895061 w 5455860"/>
              <a:gd name="connsiteY3" fmla="*/ 0 h 6858000"/>
              <a:gd name="connsiteX4" fmla="*/ 249909 w 5455860"/>
              <a:gd name="connsiteY4" fmla="*/ 0 h 6858000"/>
              <a:gd name="connsiteX5" fmla="*/ 0 w 5455860"/>
              <a:gd name="connsiteY5" fmla="*/ 0 h 6858000"/>
              <a:gd name="connsiteX6" fmla="*/ 0 w 5455860"/>
              <a:gd name="connsiteY6" fmla="*/ 6858000 h 6858000"/>
              <a:gd name="connsiteX7" fmla="*/ 249909 w 5455860"/>
              <a:gd name="connsiteY7" fmla="*/ 6858000 h 6858000"/>
              <a:gd name="connsiteX8" fmla="*/ 1895061 w 5455860"/>
              <a:gd name="connsiteY8" fmla="*/ 6858000 h 6858000"/>
              <a:gd name="connsiteX9" fmla="*/ 1959438 w 5455860"/>
              <a:gd name="connsiteY9" fmla="*/ 6858000 h 6858000"/>
              <a:gd name="connsiteX10" fmla="*/ 2739604 w 5455860"/>
              <a:gd name="connsiteY10" fmla="*/ 6858000 h 6858000"/>
              <a:gd name="connsiteX11" fmla="*/ 2953106 w 5455860"/>
              <a:gd name="connsiteY11" fmla="*/ 6858000 h 6858000"/>
              <a:gd name="connsiteX12" fmla="*/ 3064862 w 5455860"/>
              <a:gd name="connsiteY12" fmla="*/ 6780599 h 6858000"/>
              <a:gd name="connsiteX13" fmla="*/ 3581510 w 5455860"/>
              <a:gd name="connsiteY13" fmla="*/ 6374814 h 6858000"/>
              <a:gd name="connsiteX14" fmla="*/ 5455860 w 5455860"/>
              <a:gd name="connsiteY14" fmla="*/ 3621656 h 6858000"/>
              <a:gd name="connsiteX15" fmla="*/ 3854961 w 5455860"/>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5860" h="6858000">
                <a:moveTo>
                  <a:pt x="3832837" y="0"/>
                </a:moveTo>
                <a:lnTo>
                  <a:pt x="2739604" y="0"/>
                </a:lnTo>
                <a:lnTo>
                  <a:pt x="1959438" y="0"/>
                </a:lnTo>
                <a:lnTo>
                  <a:pt x="1895061" y="0"/>
                </a:lnTo>
                <a:lnTo>
                  <a:pt x="249909" y="0"/>
                </a:lnTo>
                <a:lnTo>
                  <a:pt x="0" y="0"/>
                </a:lnTo>
                <a:lnTo>
                  <a:pt x="0" y="6858000"/>
                </a:lnTo>
                <a:lnTo>
                  <a:pt x="249909" y="6858000"/>
                </a:lnTo>
                <a:lnTo>
                  <a:pt x="1895061" y="6858000"/>
                </a:lnTo>
                <a:lnTo>
                  <a:pt x="1959438" y="6858000"/>
                </a:lnTo>
                <a:lnTo>
                  <a:pt x="2739604" y="6858000"/>
                </a:lnTo>
                <a:lnTo>
                  <a:pt x="2953106" y="6858000"/>
                </a:lnTo>
                <a:lnTo>
                  <a:pt x="3064862" y="6780599"/>
                </a:lnTo>
                <a:cubicBezTo>
                  <a:pt x="3238680" y="6653108"/>
                  <a:pt x="3409307" y="6515397"/>
                  <a:pt x="3581510" y="6374814"/>
                </a:cubicBezTo>
                <a:cubicBezTo>
                  <a:pt x="4527135" y="5602839"/>
                  <a:pt x="5455860" y="4969131"/>
                  <a:pt x="5455860" y="3621656"/>
                </a:cubicBezTo>
                <a:cubicBezTo>
                  <a:pt x="5455860" y="2093192"/>
                  <a:pt x="4882124" y="754641"/>
                  <a:pt x="3854961"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25586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69160"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A3B1EA01-CA8D-6100-0B33-6F1CFF6E4414}"/>
              </a:ext>
            </a:extLst>
          </p:cNvPr>
          <p:cNvSpPr>
            <a:spLocks noGrp="1"/>
          </p:cNvSpPr>
          <p:nvPr>
            <p:ph type="title"/>
          </p:nvPr>
        </p:nvSpPr>
        <p:spPr>
          <a:xfrm>
            <a:off x="8043489" y="1055029"/>
            <a:ext cx="4148511" cy="1944371"/>
          </a:xfrm>
        </p:spPr>
        <p:txBody>
          <a:bodyPr anchor="b">
            <a:normAutofit/>
          </a:bodyPr>
          <a:lstStyle/>
          <a:p>
            <a:r>
              <a:rPr lang="en-US" dirty="0"/>
              <a:t>OUTPUT</a:t>
            </a:r>
          </a:p>
        </p:txBody>
      </p:sp>
      <p:sp>
        <p:nvSpPr>
          <p:cNvPr id="10" name="TextBox 9">
            <a:extLst>
              <a:ext uri="{FF2B5EF4-FFF2-40B4-BE49-F238E27FC236}">
                <a16:creationId xmlns:a16="http://schemas.microsoft.com/office/drawing/2014/main" id="{FB335B21-9685-DA9C-99B8-80B734DAF1FF}"/>
              </a:ext>
            </a:extLst>
          </p:cNvPr>
          <p:cNvSpPr txBox="1"/>
          <p:nvPr/>
        </p:nvSpPr>
        <p:spPr>
          <a:xfrm>
            <a:off x="7897074" y="3268134"/>
            <a:ext cx="3951514" cy="2031325"/>
          </a:xfrm>
          <a:prstGeom prst="rect">
            <a:avLst/>
          </a:prstGeom>
          <a:noFill/>
        </p:spPr>
        <p:txBody>
          <a:bodyPr wrap="square" rtlCol="0">
            <a:spAutoFit/>
          </a:bodyPr>
          <a:lstStyle/>
          <a:p>
            <a:r>
              <a:rPr lang="en-US" dirty="0"/>
              <a:t>The output using this approach is much accurate and the model can identify and count the number of trees in the image.</a:t>
            </a:r>
            <a:br>
              <a:rPr lang="en-US" dirty="0"/>
            </a:br>
            <a:r>
              <a:rPr lang="en-US" dirty="0"/>
              <a:t>The model is now able to identify approximately every tree in an image.</a:t>
            </a:r>
          </a:p>
        </p:txBody>
      </p:sp>
      <p:pic>
        <p:nvPicPr>
          <p:cNvPr id="8" name="Picture 7">
            <a:extLst>
              <a:ext uri="{FF2B5EF4-FFF2-40B4-BE49-F238E27FC236}">
                <a16:creationId xmlns:a16="http://schemas.microsoft.com/office/drawing/2014/main" id="{846F952D-4D97-016E-AF66-B42353BAEC55}"/>
              </a:ext>
            </a:extLst>
          </p:cNvPr>
          <p:cNvPicPr>
            <a:picLocks noChangeAspect="1"/>
          </p:cNvPicPr>
          <p:nvPr/>
        </p:nvPicPr>
        <p:blipFill>
          <a:blip r:embed="rId2"/>
          <a:stretch>
            <a:fillRect/>
          </a:stretch>
        </p:blipFill>
        <p:spPr>
          <a:xfrm>
            <a:off x="307807" y="3429001"/>
            <a:ext cx="5428964" cy="3172462"/>
          </a:xfrm>
          <a:prstGeom prst="rect">
            <a:avLst/>
          </a:prstGeom>
        </p:spPr>
      </p:pic>
      <p:pic>
        <p:nvPicPr>
          <p:cNvPr id="12" name="Picture 11">
            <a:extLst>
              <a:ext uri="{FF2B5EF4-FFF2-40B4-BE49-F238E27FC236}">
                <a16:creationId xmlns:a16="http://schemas.microsoft.com/office/drawing/2014/main" id="{95FE15D7-4554-851A-D57C-64C780749E30}"/>
              </a:ext>
            </a:extLst>
          </p:cNvPr>
          <p:cNvPicPr>
            <a:picLocks noChangeAspect="1"/>
          </p:cNvPicPr>
          <p:nvPr/>
        </p:nvPicPr>
        <p:blipFill>
          <a:blip r:embed="rId3"/>
          <a:stretch>
            <a:fillRect/>
          </a:stretch>
        </p:blipFill>
        <p:spPr>
          <a:xfrm>
            <a:off x="3944001" y="430638"/>
            <a:ext cx="1871484" cy="2887695"/>
          </a:xfrm>
          <a:prstGeom prst="rect">
            <a:avLst/>
          </a:prstGeom>
        </p:spPr>
      </p:pic>
      <p:pic>
        <p:nvPicPr>
          <p:cNvPr id="14" name="Picture 13">
            <a:extLst>
              <a:ext uri="{FF2B5EF4-FFF2-40B4-BE49-F238E27FC236}">
                <a16:creationId xmlns:a16="http://schemas.microsoft.com/office/drawing/2014/main" id="{B99B957C-D9E4-A9AA-FBA0-0DCCB8727767}"/>
              </a:ext>
            </a:extLst>
          </p:cNvPr>
          <p:cNvPicPr>
            <a:picLocks noChangeAspect="1"/>
          </p:cNvPicPr>
          <p:nvPr/>
        </p:nvPicPr>
        <p:blipFill>
          <a:blip r:embed="rId4"/>
          <a:stretch>
            <a:fillRect/>
          </a:stretch>
        </p:blipFill>
        <p:spPr>
          <a:xfrm>
            <a:off x="222303" y="430638"/>
            <a:ext cx="3609468" cy="2837496"/>
          </a:xfrm>
          <a:prstGeom prst="rect">
            <a:avLst/>
          </a:prstGeom>
        </p:spPr>
      </p:pic>
    </p:spTree>
    <p:extLst>
      <p:ext uri="{BB962C8B-B14F-4D97-AF65-F5344CB8AC3E}">
        <p14:creationId xmlns:p14="http://schemas.microsoft.com/office/powerpoint/2010/main" val="6381858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5AFEB-C0D6-798E-D1C8-B8981F4B5A7E}"/>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2C94F144-3F57-F11C-3F7D-C2F02C9D1EB4}"/>
              </a:ext>
            </a:extLst>
          </p:cNvPr>
          <p:cNvSpPr>
            <a:spLocks noGrp="1"/>
          </p:cNvSpPr>
          <p:nvPr>
            <p:ph idx="1"/>
          </p:nvPr>
        </p:nvSpPr>
        <p:spPr>
          <a:xfrm>
            <a:off x="1920240" y="2312275"/>
            <a:ext cx="8770571" cy="4186495"/>
          </a:xfrm>
        </p:spPr>
        <p:txBody>
          <a:bodyPr>
            <a:normAutofit/>
          </a:bodyPr>
          <a:lstStyle/>
          <a:p>
            <a:pPr marL="285750" indent="-285750">
              <a:buFont typeface="Arial" panose="020B0604020202020204" pitchFamily="34" charset="0"/>
              <a:buChar char="•"/>
            </a:pPr>
            <a:r>
              <a:rPr lang="en-US" b="1" dirty="0"/>
              <a:t>Data availability: </a:t>
            </a:r>
            <a:r>
              <a:rPr lang="en-US" dirty="0"/>
              <a:t>There is no dataset available as of now which has group of trees in images.</a:t>
            </a:r>
          </a:p>
          <a:p>
            <a:pPr marL="285750" indent="-285750">
              <a:buFont typeface="Arial" panose="020B0604020202020204" pitchFamily="34" charset="0"/>
              <a:buChar char="•"/>
            </a:pPr>
            <a:r>
              <a:rPr lang="en-US" b="1" dirty="0"/>
              <a:t>Data preparation: </a:t>
            </a:r>
            <a:r>
              <a:rPr lang="en-US" dirty="0"/>
              <a:t>Data preparation is also one of the challenge in this approach as a large amount of data is to be labelled precisely with trees through bounding boxes.</a:t>
            </a:r>
          </a:p>
          <a:p>
            <a:r>
              <a:rPr lang="en-US" dirty="0"/>
              <a:t>Data preparation as of now would take approximately one day to label 50 images, for a single person.</a:t>
            </a:r>
          </a:p>
          <a:p>
            <a:pPr marL="285750" indent="-285750">
              <a:buFont typeface="Arial" panose="020B0604020202020204" pitchFamily="34" charset="0"/>
              <a:buChar char="•"/>
            </a:pPr>
            <a:r>
              <a:rPr lang="en-US" b="1" dirty="0"/>
              <a:t>Accuracy: </a:t>
            </a:r>
            <a:r>
              <a:rPr lang="en-US" dirty="0"/>
              <a:t>There is a lack in accuracy because of shortage of data. </a:t>
            </a:r>
            <a:endParaRPr lang="en-US" b="1" dirty="0"/>
          </a:p>
        </p:txBody>
      </p:sp>
    </p:spTree>
    <p:extLst>
      <p:ext uri="{BB962C8B-B14F-4D97-AF65-F5344CB8AC3E}">
        <p14:creationId xmlns:p14="http://schemas.microsoft.com/office/powerpoint/2010/main" val="25820819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22A78-F6A4-7846-8825-77AFF95BDD1D}"/>
              </a:ext>
            </a:extLst>
          </p:cNvPr>
          <p:cNvSpPr>
            <a:spLocks noGrp="1"/>
          </p:cNvSpPr>
          <p:nvPr>
            <p:ph type="title"/>
          </p:nvPr>
        </p:nvSpPr>
        <p:spPr/>
        <p:txBody>
          <a:bodyPr/>
          <a:lstStyle/>
          <a:p>
            <a:r>
              <a:rPr lang="en-US" dirty="0"/>
              <a:t>IMPROVEMENTS TO BE MADE</a:t>
            </a:r>
          </a:p>
        </p:txBody>
      </p:sp>
      <p:sp>
        <p:nvSpPr>
          <p:cNvPr id="3" name="Content Placeholder 2">
            <a:extLst>
              <a:ext uri="{FF2B5EF4-FFF2-40B4-BE49-F238E27FC236}">
                <a16:creationId xmlns:a16="http://schemas.microsoft.com/office/drawing/2014/main" id="{A9244F2C-83B3-EB3F-F430-728798C0B21F}"/>
              </a:ext>
            </a:extLst>
          </p:cNvPr>
          <p:cNvSpPr>
            <a:spLocks noGrp="1"/>
          </p:cNvSpPr>
          <p:nvPr>
            <p:ph idx="1"/>
          </p:nvPr>
        </p:nvSpPr>
        <p:spPr>
          <a:xfrm>
            <a:off x="1920240" y="2312276"/>
            <a:ext cx="8770571" cy="4001438"/>
          </a:xfrm>
        </p:spPr>
        <p:txBody>
          <a:bodyPr>
            <a:normAutofit lnSpcReduction="10000"/>
          </a:bodyPr>
          <a:lstStyle/>
          <a:p>
            <a:pPr marL="285750" indent="-285750">
              <a:buFont typeface="Arial" panose="020B0604020202020204" pitchFamily="34" charset="0"/>
              <a:buChar char="•"/>
            </a:pPr>
            <a:r>
              <a:rPr lang="en-US" dirty="0"/>
              <a:t>To continue Approach 2, there’s a need of more data.</a:t>
            </a:r>
          </a:p>
          <a:p>
            <a:pPr marL="285750" indent="-285750">
              <a:buFont typeface="Arial" panose="020B0604020202020204" pitchFamily="34" charset="0"/>
              <a:buChar char="•"/>
            </a:pPr>
            <a:r>
              <a:rPr lang="en-US" dirty="0"/>
              <a:t>Hence, more data is to be acquired first.</a:t>
            </a:r>
          </a:p>
          <a:p>
            <a:pPr marL="285750" indent="-285750">
              <a:buFont typeface="Arial" panose="020B0604020202020204" pitchFamily="34" charset="0"/>
              <a:buChar char="•"/>
            </a:pPr>
            <a:r>
              <a:rPr lang="en-US" dirty="0"/>
              <a:t>Then the acquired data needs to be labelled precisely considering the barks of all the trees in an image. </a:t>
            </a:r>
          </a:p>
          <a:p>
            <a:pPr marL="285750" indent="-285750">
              <a:buFont typeface="Arial" panose="020B0604020202020204" pitchFamily="34" charset="0"/>
              <a:buChar char="•"/>
            </a:pPr>
            <a:r>
              <a:rPr lang="en-US" dirty="0"/>
              <a:t>There is an option to try a heavier version of YOLO v8 model trained on an extended dataset, named as YOLOv8m-oiv7 which will require a stronger GPU of minimum 16GB VRAM.</a:t>
            </a:r>
          </a:p>
          <a:p>
            <a:pPr marL="285750" indent="-285750">
              <a:buFont typeface="Arial" panose="020B0604020202020204" pitchFamily="34" charset="0"/>
              <a:buChar char="•"/>
            </a:pPr>
            <a:r>
              <a:rPr lang="en-US" dirty="0"/>
              <a:t>Furthermore, tuning of hypermeters would be done post training.</a:t>
            </a:r>
          </a:p>
        </p:txBody>
      </p:sp>
    </p:spTree>
    <p:extLst>
      <p:ext uri="{BB962C8B-B14F-4D97-AF65-F5344CB8AC3E}">
        <p14:creationId xmlns:p14="http://schemas.microsoft.com/office/powerpoint/2010/main" val="589505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33C1D-A3B0-9D2A-558E-170F7B58F4FA}"/>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B08C4DD9-B762-8380-E985-5C9ADC38529C}"/>
              </a:ext>
            </a:extLst>
          </p:cNvPr>
          <p:cNvSpPr>
            <a:spLocks noGrp="1"/>
          </p:cNvSpPr>
          <p:nvPr>
            <p:ph idx="1"/>
          </p:nvPr>
        </p:nvSpPr>
        <p:spPr/>
        <p:txBody>
          <a:bodyPr/>
          <a:lstStyle/>
          <a:p>
            <a:pPr marL="285750" indent="-285750">
              <a:buFont typeface="Arial" panose="020B0604020202020204" pitchFamily="34" charset="0"/>
              <a:buChar char="•"/>
            </a:pPr>
            <a:r>
              <a:rPr lang="en-US" b="1" dirty="0"/>
              <a:t>Data Availability: </a:t>
            </a:r>
            <a:r>
              <a:rPr lang="en-US" dirty="0"/>
              <a:t>Desired data is not available, </a:t>
            </a:r>
            <a:r>
              <a:rPr lang="en-US" dirty="0" err="1"/>
              <a:t>i.e</a:t>
            </a:r>
            <a:r>
              <a:rPr lang="en-US" dirty="0"/>
              <a:t>, the data required to train the model is not available on the web.</a:t>
            </a:r>
            <a:endParaRPr lang="en-US" b="1" dirty="0"/>
          </a:p>
          <a:p>
            <a:pPr marL="285750" indent="-285750">
              <a:buFont typeface="Arial" panose="020B0604020202020204" pitchFamily="34" charset="0"/>
              <a:buChar char="•"/>
            </a:pPr>
            <a:r>
              <a:rPr lang="en-US" b="1" dirty="0"/>
              <a:t>Accuracy Evaluation: </a:t>
            </a:r>
            <a:r>
              <a:rPr lang="en-US" dirty="0"/>
              <a:t>There’s a problem in evaluating accuracy of the model. For example, if there are 8 trees in an image, and the model can identify 7 of them, the evaluation matrices would still consider this whole as a </a:t>
            </a:r>
            <a:r>
              <a:rPr lang="en-US" b="1" dirty="0"/>
              <a:t>True Negative, </a:t>
            </a:r>
            <a:r>
              <a:rPr lang="en-US" dirty="0"/>
              <a:t>which will result in wrong evaluation.</a:t>
            </a:r>
            <a:endParaRPr lang="en-US" b="1" dirty="0"/>
          </a:p>
        </p:txBody>
      </p:sp>
    </p:spTree>
    <p:extLst>
      <p:ext uri="{BB962C8B-B14F-4D97-AF65-F5344CB8AC3E}">
        <p14:creationId xmlns:p14="http://schemas.microsoft.com/office/powerpoint/2010/main" val="1641040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BF036-D8F2-6BFE-C47D-2CC8E795039C}"/>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BA7A2E71-384B-C454-BD2D-D720C095D016}"/>
              </a:ext>
            </a:extLst>
          </p:cNvPr>
          <p:cNvSpPr>
            <a:spLocks noGrp="1"/>
          </p:cNvSpPr>
          <p:nvPr>
            <p:ph idx="1"/>
          </p:nvPr>
        </p:nvSpPr>
        <p:spPr/>
        <p:txBody>
          <a:bodyPr/>
          <a:lstStyle/>
          <a:p>
            <a:pPr marL="285750" indent="-285750">
              <a:buFont typeface="Arial" panose="020B0604020202020204" pitchFamily="34" charset="0"/>
              <a:buChar char="•"/>
            </a:pPr>
            <a:r>
              <a:rPr lang="en-US" b="1" dirty="0"/>
              <a:t>Develop</a:t>
            </a:r>
            <a:r>
              <a:rPr lang="en-US" dirty="0"/>
              <a:t> and </a:t>
            </a:r>
            <a:r>
              <a:rPr lang="en-US" b="1" dirty="0"/>
              <a:t>fine‑tune </a:t>
            </a:r>
            <a:r>
              <a:rPr lang="en-US" dirty="0"/>
              <a:t>a lightweight, real‑time object detection model to accurately </a:t>
            </a:r>
            <a:r>
              <a:rPr lang="en-US" b="1" dirty="0"/>
              <a:t>identify individual trees </a:t>
            </a:r>
            <a:r>
              <a:rPr lang="en-US" dirty="0"/>
              <a:t>in front‑view images of group of trees.</a:t>
            </a:r>
          </a:p>
          <a:p>
            <a:pPr marL="285750" indent="-285750">
              <a:buFont typeface="Arial" panose="020B0604020202020204" pitchFamily="34" charset="0"/>
              <a:buChar char="•"/>
            </a:pPr>
            <a:r>
              <a:rPr lang="en-US" b="1" dirty="0"/>
              <a:t>Automate tree counting </a:t>
            </a:r>
            <a:r>
              <a:rPr lang="en-US" dirty="0"/>
              <a:t>by post‑processing the detected bounding‑box outputs to yield reliable per‑image tallies.</a:t>
            </a:r>
          </a:p>
        </p:txBody>
      </p:sp>
    </p:spTree>
    <p:extLst>
      <p:ext uri="{BB962C8B-B14F-4D97-AF65-F5344CB8AC3E}">
        <p14:creationId xmlns:p14="http://schemas.microsoft.com/office/powerpoint/2010/main" val="633450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7D88F-36D8-4297-DB07-E56395B8BBD9}"/>
              </a:ext>
            </a:extLst>
          </p:cNvPr>
          <p:cNvSpPr>
            <a:spLocks noGrp="1"/>
          </p:cNvSpPr>
          <p:nvPr>
            <p:ph type="title"/>
          </p:nvPr>
        </p:nvSpPr>
        <p:spPr/>
        <p:txBody>
          <a:bodyPr/>
          <a:lstStyle/>
          <a:p>
            <a:r>
              <a:rPr lang="en-US" dirty="0"/>
              <a:t>MODEL USED: YOLOv8</a:t>
            </a:r>
          </a:p>
        </p:txBody>
      </p:sp>
      <p:sp>
        <p:nvSpPr>
          <p:cNvPr id="3" name="Content Placeholder 2">
            <a:extLst>
              <a:ext uri="{FF2B5EF4-FFF2-40B4-BE49-F238E27FC236}">
                <a16:creationId xmlns:a16="http://schemas.microsoft.com/office/drawing/2014/main" id="{EC8E121F-78A2-9CA2-C377-28B725EFB541}"/>
              </a:ext>
            </a:extLst>
          </p:cNvPr>
          <p:cNvSpPr>
            <a:spLocks noGrp="1"/>
          </p:cNvSpPr>
          <p:nvPr>
            <p:ph idx="1"/>
          </p:nvPr>
        </p:nvSpPr>
        <p:spPr>
          <a:xfrm>
            <a:off x="1920240" y="2312276"/>
            <a:ext cx="8954589" cy="4208267"/>
          </a:xfrm>
        </p:spPr>
        <p:txBody>
          <a:bodyPr>
            <a:normAutofit fontScale="92500" lnSpcReduction="20000"/>
          </a:bodyPr>
          <a:lstStyle/>
          <a:p>
            <a:pPr marL="285750" indent="-285750">
              <a:buFont typeface="Arial" panose="020B0604020202020204" pitchFamily="34" charset="0"/>
              <a:buChar char="•"/>
            </a:pPr>
            <a:r>
              <a:rPr lang="en-US" dirty="0"/>
              <a:t>YOLO (You Only Look Once) is one of the most efficient real-time object detection models.</a:t>
            </a:r>
          </a:p>
          <a:p>
            <a:pPr marL="285750" indent="-285750">
              <a:buFont typeface="Arial" panose="020B0604020202020204" pitchFamily="34" charset="0"/>
              <a:buChar char="•"/>
            </a:pPr>
            <a:r>
              <a:rPr lang="en-US" dirty="0"/>
              <a:t>YOLOv8 can detect multiple instances of trees (like a forest or orchard) in a single forward pass, making it ideal for counting.</a:t>
            </a:r>
          </a:p>
          <a:p>
            <a:pPr marL="285750" indent="-285750">
              <a:buFont typeface="Arial" panose="020B0604020202020204" pitchFamily="34" charset="0"/>
              <a:buChar char="•"/>
            </a:pPr>
            <a:r>
              <a:rPr lang="en-US" dirty="0"/>
              <a:t>YOLOv8 is designed to balance high detection accuracy with low inference time.</a:t>
            </a:r>
          </a:p>
          <a:p>
            <a:pPr marL="285750" indent="-285750">
              <a:buFont typeface="Arial" panose="020B0604020202020204" pitchFamily="34" charset="0"/>
              <a:buChar char="•"/>
            </a:pPr>
            <a:r>
              <a:rPr lang="en-US" dirty="0"/>
              <a:t>Your task involves drawing bounding boxes around trees → YOLOv8 natively supports </a:t>
            </a:r>
            <a:r>
              <a:rPr lang="en-US" b="1" dirty="0"/>
              <a:t>bounding box regression</a:t>
            </a:r>
          </a:p>
          <a:p>
            <a:pPr marL="285750" indent="-285750">
              <a:buFont typeface="Arial" panose="020B0604020202020204" pitchFamily="34" charset="0"/>
              <a:buChar char="•"/>
            </a:pPr>
            <a:r>
              <a:rPr lang="en-US" b="1" dirty="0"/>
              <a:t>Small Dataset Friendly (Transfer Learning): </a:t>
            </a:r>
            <a:r>
              <a:rPr lang="en-US" dirty="0"/>
              <a:t>We can fine-tune a pre-trained model on a small custom dataset and still get reliable performance.</a:t>
            </a:r>
          </a:p>
        </p:txBody>
      </p:sp>
    </p:spTree>
    <p:extLst>
      <p:ext uri="{BB962C8B-B14F-4D97-AF65-F5344CB8AC3E}">
        <p14:creationId xmlns:p14="http://schemas.microsoft.com/office/powerpoint/2010/main" val="3903314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5C039-D8C9-F802-809F-D4426F6814D0}"/>
              </a:ext>
            </a:extLst>
          </p:cNvPr>
          <p:cNvSpPr>
            <a:spLocks noGrp="1"/>
          </p:cNvSpPr>
          <p:nvPr>
            <p:ph type="title"/>
          </p:nvPr>
        </p:nvSpPr>
        <p:spPr/>
        <p:txBody>
          <a:bodyPr/>
          <a:lstStyle/>
          <a:p>
            <a:pPr algn="ctr"/>
            <a:r>
              <a:rPr lang="en-US" dirty="0"/>
              <a:t>MODEL ARCHITECTURE </a:t>
            </a:r>
          </a:p>
        </p:txBody>
      </p:sp>
      <p:pic>
        <p:nvPicPr>
          <p:cNvPr id="5" name="Content Placeholder 4" descr="A diagram of a diagram of a box&#10;&#10;AI-generated content may be incorrect.">
            <a:extLst>
              <a:ext uri="{FF2B5EF4-FFF2-40B4-BE49-F238E27FC236}">
                <a16:creationId xmlns:a16="http://schemas.microsoft.com/office/drawing/2014/main" id="{51EA6241-1204-5B1F-D96D-09F92103A6E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499468"/>
            <a:ext cx="12192000" cy="3983822"/>
          </a:xfrm>
        </p:spPr>
      </p:pic>
    </p:spTree>
    <p:extLst>
      <p:ext uri="{BB962C8B-B14F-4D97-AF65-F5344CB8AC3E}">
        <p14:creationId xmlns:p14="http://schemas.microsoft.com/office/powerpoint/2010/main" val="1152560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D0829-B776-39E8-B432-393C82B91973}"/>
              </a:ext>
            </a:extLst>
          </p:cNvPr>
          <p:cNvSpPr>
            <a:spLocks noGrp="1"/>
          </p:cNvSpPr>
          <p:nvPr>
            <p:ph type="title"/>
          </p:nvPr>
        </p:nvSpPr>
        <p:spPr/>
        <p:txBody>
          <a:bodyPr/>
          <a:lstStyle/>
          <a:p>
            <a:r>
              <a:rPr lang="en-US" dirty="0"/>
              <a:t>APPROACH 1</a:t>
            </a:r>
          </a:p>
        </p:txBody>
      </p:sp>
      <p:sp>
        <p:nvSpPr>
          <p:cNvPr id="3" name="Content Placeholder 2">
            <a:extLst>
              <a:ext uri="{FF2B5EF4-FFF2-40B4-BE49-F238E27FC236}">
                <a16:creationId xmlns:a16="http://schemas.microsoft.com/office/drawing/2014/main" id="{E29696A3-03C2-EBD5-824C-B6EC5A692981}"/>
              </a:ext>
            </a:extLst>
          </p:cNvPr>
          <p:cNvSpPr>
            <a:spLocks noGrp="1"/>
          </p:cNvSpPr>
          <p:nvPr>
            <p:ph idx="1"/>
          </p:nvPr>
        </p:nvSpPr>
        <p:spPr/>
        <p:txBody>
          <a:bodyPr/>
          <a:lstStyle/>
          <a:p>
            <a:pPr marL="285750" indent="-285750">
              <a:buFont typeface="Arial" panose="020B0604020202020204" pitchFamily="34" charset="0"/>
              <a:buChar char="•"/>
            </a:pPr>
            <a:r>
              <a:rPr lang="en-US" dirty="0"/>
              <a:t>First approach was to use the available dataset of Trees.</a:t>
            </a:r>
          </a:p>
          <a:p>
            <a:pPr marL="285750" indent="-285750">
              <a:buFont typeface="Arial" panose="020B0604020202020204" pitchFamily="34" charset="0"/>
              <a:buChar char="•"/>
            </a:pPr>
            <a:r>
              <a:rPr lang="en-US" dirty="0"/>
              <a:t>A labelled data of trees prepared in a model feedable format (YOLO v8) is already available at </a:t>
            </a:r>
            <a:r>
              <a:rPr lang="en-US" dirty="0">
                <a:hlinkClick r:id="rId2"/>
              </a:rPr>
              <a:t>Tree Yolo annotated</a:t>
            </a:r>
            <a:r>
              <a:rPr lang="en-US" dirty="0"/>
              <a:t>.</a:t>
            </a:r>
          </a:p>
          <a:p>
            <a:pPr marL="285750" indent="-285750">
              <a:buFont typeface="Arial" panose="020B0604020202020204" pitchFamily="34" charset="0"/>
              <a:buChar char="•"/>
            </a:pPr>
            <a:r>
              <a:rPr lang="en-US" dirty="0"/>
              <a:t>The approach is to download the pre-trained YOLO v8 model and train it on the acquired dataset.</a:t>
            </a:r>
          </a:p>
          <a:p>
            <a:pPr marL="285750" indent="-285750">
              <a:buFont typeface="Arial" panose="020B0604020202020204" pitchFamily="34" charset="0"/>
              <a:buChar char="•"/>
            </a:pPr>
            <a:r>
              <a:rPr lang="en-US" dirty="0"/>
              <a:t>This should make YOLO v8 model identify tree in an image and count the number of identified trees.</a:t>
            </a:r>
          </a:p>
        </p:txBody>
      </p:sp>
    </p:spTree>
    <p:extLst>
      <p:ext uri="{BB962C8B-B14F-4D97-AF65-F5344CB8AC3E}">
        <p14:creationId xmlns:p14="http://schemas.microsoft.com/office/powerpoint/2010/main" val="1083817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5AB8F98-27E9-490A-9FFC-6FB07CEAB2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4762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CBB673AF-CE4B-46CB-AF61-47A2F6B51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92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6" name="Freeform: Shape 15">
            <a:extLst>
              <a:ext uri="{FF2B5EF4-FFF2-40B4-BE49-F238E27FC236}">
                <a16:creationId xmlns:a16="http://schemas.microsoft.com/office/drawing/2014/main" id="{BB244C92-C225-4ED6-9477-FE38CFE2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D3B79606-5986-49BA-9D40-A0FD94094D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7618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D534AD34-A74F-4FCD-8E77-6A38F9263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6083" y="0"/>
            <a:ext cx="9841377" cy="6858000"/>
          </a:xfrm>
          <a:custGeom>
            <a:avLst/>
            <a:gdLst>
              <a:gd name="connsiteX0" fmla="*/ 1623023 w 9841377"/>
              <a:gd name="connsiteY0" fmla="*/ 0 h 6858000"/>
              <a:gd name="connsiteX1" fmla="*/ 4289416 w 9841377"/>
              <a:gd name="connsiteY1" fmla="*/ 0 h 6858000"/>
              <a:gd name="connsiteX2" fmla="*/ 4359035 w 9841377"/>
              <a:gd name="connsiteY2" fmla="*/ 0 h 6858000"/>
              <a:gd name="connsiteX3" fmla="*/ 5482342 w 9841377"/>
              <a:gd name="connsiteY3" fmla="*/ 0 h 6858000"/>
              <a:gd name="connsiteX4" fmla="*/ 5551962 w 9841377"/>
              <a:gd name="connsiteY4" fmla="*/ 0 h 6858000"/>
              <a:gd name="connsiteX5" fmla="*/ 8218354 w 9841377"/>
              <a:gd name="connsiteY5" fmla="*/ 0 h 6858000"/>
              <a:gd name="connsiteX6" fmla="*/ 8240478 w 9841377"/>
              <a:gd name="connsiteY6" fmla="*/ 14997 h 6858000"/>
              <a:gd name="connsiteX7" fmla="*/ 9841377 w 9841377"/>
              <a:gd name="connsiteY7" fmla="*/ 3621656 h 6858000"/>
              <a:gd name="connsiteX8" fmla="*/ 7967027 w 9841377"/>
              <a:gd name="connsiteY8" fmla="*/ 6374814 h 6858000"/>
              <a:gd name="connsiteX9" fmla="*/ 7450379 w 9841377"/>
              <a:gd name="connsiteY9" fmla="*/ 6780599 h 6858000"/>
              <a:gd name="connsiteX10" fmla="*/ 7338623 w 9841377"/>
              <a:gd name="connsiteY10" fmla="*/ 6858000 h 6858000"/>
              <a:gd name="connsiteX11" fmla="*/ 5551962 w 9841377"/>
              <a:gd name="connsiteY11" fmla="*/ 6858000 h 6858000"/>
              <a:gd name="connsiteX12" fmla="*/ 5482342 w 9841377"/>
              <a:gd name="connsiteY12" fmla="*/ 6858000 h 6858000"/>
              <a:gd name="connsiteX13" fmla="*/ 4359035 w 9841377"/>
              <a:gd name="connsiteY13" fmla="*/ 6858000 h 6858000"/>
              <a:gd name="connsiteX14" fmla="*/ 4289416 w 9841377"/>
              <a:gd name="connsiteY14" fmla="*/ 6858000 h 6858000"/>
              <a:gd name="connsiteX15" fmla="*/ 2502754 w 9841377"/>
              <a:gd name="connsiteY15" fmla="*/ 6858000 h 6858000"/>
              <a:gd name="connsiteX16" fmla="*/ 2390998 w 9841377"/>
              <a:gd name="connsiteY16" fmla="*/ 6780599 h 6858000"/>
              <a:gd name="connsiteX17" fmla="*/ 1874350 w 9841377"/>
              <a:gd name="connsiteY17" fmla="*/ 6374814 h 6858000"/>
              <a:gd name="connsiteX18" fmla="*/ 0 w 9841377"/>
              <a:gd name="connsiteY18" fmla="*/ 3621656 h 6858000"/>
              <a:gd name="connsiteX19" fmla="*/ 1600899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1623023" y="0"/>
                </a:moveTo>
                <a:lnTo>
                  <a:pt x="4289416" y="0"/>
                </a:lnTo>
                <a:lnTo>
                  <a:pt x="4359035" y="0"/>
                </a:lnTo>
                <a:lnTo>
                  <a:pt x="5482342" y="0"/>
                </a:lnTo>
                <a:lnTo>
                  <a:pt x="5551962" y="0"/>
                </a:lnTo>
                <a:lnTo>
                  <a:pt x="8218354" y="0"/>
                </a:lnTo>
                <a:lnTo>
                  <a:pt x="8240478" y="14997"/>
                </a:lnTo>
                <a:cubicBezTo>
                  <a:pt x="9267641" y="754641"/>
                  <a:pt x="9841377" y="2093192"/>
                  <a:pt x="9841377" y="3621656"/>
                </a:cubicBezTo>
                <a:cubicBezTo>
                  <a:pt x="9841377" y="4969131"/>
                  <a:pt x="8912652" y="5602839"/>
                  <a:pt x="7967027" y="6374814"/>
                </a:cubicBezTo>
                <a:cubicBezTo>
                  <a:pt x="7794824" y="6515397"/>
                  <a:pt x="7624197" y="6653108"/>
                  <a:pt x="7450379" y="6780599"/>
                </a:cubicBezTo>
                <a:lnTo>
                  <a:pt x="7338623" y="6858000"/>
                </a:lnTo>
                <a:lnTo>
                  <a:pt x="5551962" y="6858000"/>
                </a:lnTo>
                <a:lnTo>
                  <a:pt x="5482342" y="6858000"/>
                </a:lnTo>
                <a:lnTo>
                  <a:pt x="4359035" y="6858000"/>
                </a:lnTo>
                <a:lnTo>
                  <a:pt x="428941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a:extLst>
              <a:ext uri="{FF2B5EF4-FFF2-40B4-BE49-F238E27FC236}">
                <a16:creationId xmlns:a16="http://schemas.microsoft.com/office/drawing/2014/main" id="{5F809250-9C55-0515-A95D-FFFFF9B5A975}"/>
              </a:ext>
            </a:extLst>
          </p:cNvPr>
          <p:cNvPicPr>
            <a:picLocks noGrp="1" noChangeAspect="1"/>
          </p:cNvPicPr>
          <p:nvPr>
            <p:ph idx="1"/>
          </p:nvPr>
        </p:nvPicPr>
        <p:blipFill>
          <a:blip r:embed="rId2"/>
          <a:stretch>
            <a:fillRect/>
          </a:stretch>
        </p:blipFill>
        <p:spPr>
          <a:xfrm>
            <a:off x="3624975" y="76200"/>
            <a:ext cx="4631205" cy="6705599"/>
          </a:xfrm>
          <a:prstGeom prst="rect">
            <a:avLst/>
          </a:prstGeom>
        </p:spPr>
      </p:pic>
    </p:spTree>
    <p:extLst>
      <p:ext uri="{BB962C8B-B14F-4D97-AF65-F5344CB8AC3E}">
        <p14:creationId xmlns:p14="http://schemas.microsoft.com/office/powerpoint/2010/main" val="2900389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1" name="Freeform: Shape 10">
            <a:extLst>
              <a:ext uri="{FF2B5EF4-FFF2-40B4-BE49-F238E27FC236}">
                <a16:creationId xmlns:a16="http://schemas.microsoft.com/office/drawing/2014/main" id="{1EC86DB4-572A-4F71-AF8A-2395B4CA7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11435265" cy="6858000"/>
          </a:xfrm>
          <a:custGeom>
            <a:avLst/>
            <a:gdLst>
              <a:gd name="connsiteX0" fmla="*/ 9925983 w 11435265"/>
              <a:gd name="connsiteY0" fmla="*/ 6858000 h 6858000"/>
              <a:gd name="connsiteX1" fmla="*/ 0 w 11435265"/>
              <a:gd name="connsiteY1" fmla="*/ 6858000 h 6858000"/>
              <a:gd name="connsiteX2" fmla="*/ 0 w 11435265"/>
              <a:gd name="connsiteY2" fmla="*/ 0 h 6858000"/>
              <a:gd name="connsiteX3" fmla="*/ 996904 w 11435265"/>
              <a:gd name="connsiteY3" fmla="*/ 0 h 6858000"/>
              <a:gd name="connsiteX4" fmla="*/ 2426875 w 11435265"/>
              <a:gd name="connsiteY4" fmla="*/ 0 h 6858000"/>
              <a:gd name="connsiteX5" fmla="*/ 4014127 w 11435265"/>
              <a:gd name="connsiteY5" fmla="*/ 0 h 6858000"/>
              <a:gd name="connsiteX6" fmla="*/ 4359595 w 11435265"/>
              <a:gd name="connsiteY6" fmla="*/ 0 h 6858000"/>
              <a:gd name="connsiteX7" fmla="*/ 4647960 w 11435265"/>
              <a:gd name="connsiteY7" fmla="*/ 0 h 6858000"/>
              <a:gd name="connsiteX8" fmla="*/ 4691093 w 11435265"/>
              <a:gd name="connsiteY8" fmla="*/ 0 h 6858000"/>
              <a:gd name="connsiteX9" fmla="*/ 5558544 w 11435265"/>
              <a:gd name="connsiteY9" fmla="*/ 0 h 6858000"/>
              <a:gd name="connsiteX10" fmla="*/ 5570664 w 11435265"/>
              <a:gd name="connsiteY10" fmla="*/ 0 h 6858000"/>
              <a:gd name="connsiteX11" fmla="*/ 5695183 w 11435265"/>
              <a:gd name="connsiteY11" fmla="*/ 0 h 6858000"/>
              <a:gd name="connsiteX12" fmla="*/ 7177357 w 11435265"/>
              <a:gd name="connsiteY12" fmla="*/ 0 h 6858000"/>
              <a:gd name="connsiteX13" fmla="*/ 9824163 w 11435265"/>
              <a:gd name="connsiteY13" fmla="*/ 0 h 6858000"/>
              <a:gd name="connsiteX14" fmla="*/ 9846125 w 11435265"/>
              <a:gd name="connsiteY14" fmla="*/ 16892 h 6858000"/>
              <a:gd name="connsiteX15" fmla="*/ 11435265 w 11435265"/>
              <a:gd name="connsiteY15" fmla="*/ 4079318 h 6858000"/>
              <a:gd name="connsiteX16" fmla="*/ 10261404 w 11435265"/>
              <a:gd name="connsiteY16"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35265" h="6858000">
                <a:moveTo>
                  <a:pt x="9925983" y="6858000"/>
                </a:moveTo>
                <a:lnTo>
                  <a:pt x="0" y="6858000"/>
                </a:lnTo>
                <a:lnTo>
                  <a:pt x="0" y="0"/>
                </a:lnTo>
                <a:lnTo>
                  <a:pt x="996904" y="0"/>
                </a:lnTo>
                <a:lnTo>
                  <a:pt x="2426875" y="0"/>
                </a:lnTo>
                <a:lnTo>
                  <a:pt x="4014127" y="0"/>
                </a:lnTo>
                <a:lnTo>
                  <a:pt x="4359595" y="0"/>
                </a:lnTo>
                <a:lnTo>
                  <a:pt x="4647960" y="0"/>
                </a:lnTo>
                <a:lnTo>
                  <a:pt x="4691093" y="0"/>
                </a:lnTo>
                <a:lnTo>
                  <a:pt x="5558544" y="0"/>
                </a:lnTo>
                <a:lnTo>
                  <a:pt x="5570664" y="0"/>
                </a:lnTo>
                <a:lnTo>
                  <a:pt x="5695183" y="0"/>
                </a:lnTo>
                <a:lnTo>
                  <a:pt x="7177357" y="0"/>
                </a:lnTo>
                <a:lnTo>
                  <a:pt x="9824163" y="0"/>
                </a:lnTo>
                <a:lnTo>
                  <a:pt x="9846125" y="16892"/>
                </a:lnTo>
                <a:cubicBezTo>
                  <a:pt x="10865743" y="850004"/>
                  <a:pt x="11435265" y="2357705"/>
                  <a:pt x="11435265" y="4079318"/>
                </a:cubicBezTo>
                <a:cubicBezTo>
                  <a:pt x="11435265" y="5217633"/>
                  <a:pt x="10916694" y="5903717"/>
                  <a:pt x="10261404" y="654244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FE9551A-A618-A52B-827C-E30A244E33A6}"/>
              </a:ext>
            </a:extLst>
          </p:cNvPr>
          <p:cNvSpPr>
            <a:spLocks noGrp="1"/>
          </p:cNvSpPr>
          <p:nvPr>
            <p:ph type="title"/>
          </p:nvPr>
        </p:nvSpPr>
        <p:spPr>
          <a:xfrm>
            <a:off x="1579676" y="484188"/>
            <a:ext cx="7820569" cy="1344612"/>
          </a:xfrm>
        </p:spPr>
        <p:txBody>
          <a:bodyPr anchor="b">
            <a:normAutofit/>
          </a:bodyPr>
          <a:lstStyle/>
          <a:p>
            <a:pPr algn="ctr"/>
            <a:r>
              <a:rPr lang="en-US" dirty="0"/>
              <a:t>TRAINING</a:t>
            </a:r>
          </a:p>
        </p:txBody>
      </p:sp>
      <p:sp>
        <p:nvSpPr>
          <p:cNvPr id="13" name="Freeform: Shape 12">
            <a:extLst>
              <a:ext uri="{FF2B5EF4-FFF2-40B4-BE49-F238E27FC236}">
                <a16:creationId xmlns:a16="http://schemas.microsoft.com/office/drawing/2014/main" id="{71BA53A4-C4B7-4189-9FC1-6350B1AB5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0332301" y="0"/>
            <a:ext cx="1518348" cy="6858000"/>
          </a:xfrm>
          <a:custGeom>
            <a:avLst/>
            <a:gdLst>
              <a:gd name="connsiteX0" fmla="*/ 19178 w 1518348"/>
              <a:gd name="connsiteY0" fmla="*/ 6858000 h 6858000"/>
              <a:gd name="connsiteX1" fmla="*/ 0 w 1518348"/>
              <a:gd name="connsiteY1" fmla="*/ 6858000 h 6858000"/>
              <a:gd name="connsiteX2" fmla="*/ 241394 w 1518348"/>
              <a:gd name="connsiteY2" fmla="*/ 6638611 h 6858000"/>
              <a:gd name="connsiteX3" fmla="*/ 1493356 w 1518348"/>
              <a:gd name="connsiteY3" fmla="*/ 4142424 h 6858000"/>
              <a:gd name="connsiteX4" fmla="*/ 282053 w 1518348"/>
              <a:gd name="connsiteY4" fmla="*/ 26474 h 6858000"/>
              <a:gd name="connsiteX5" fmla="*/ 256233 w 1518348"/>
              <a:gd name="connsiteY5" fmla="*/ 0 h 6858000"/>
              <a:gd name="connsiteX6" fmla="*/ 273463 w 1518348"/>
              <a:gd name="connsiteY6" fmla="*/ 0 h 6858000"/>
              <a:gd name="connsiteX7" fmla="*/ 300199 w 1518348"/>
              <a:gd name="connsiteY7" fmla="*/ 27414 h 6858000"/>
              <a:gd name="connsiteX8" fmla="*/ 1511501 w 1518348"/>
              <a:gd name="connsiteY8" fmla="*/ 4143362 h 6858000"/>
              <a:gd name="connsiteX9" fmla="*/ 259539 w 1518348"/>
              <a:gd name="connsiteY9" fmla="*/ 663954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348" h="6858000">
                <a:moveTo>
                  <a:pt x="19178" y="6858000"/>
                </a:moveTo>
                <a:lnTo>
                  <a:pt x="0" y="6858000"/>
                </a:lnTo>
                <a:lnTo>
                  <a:pt x="241394" y="6638611"/>
                </a:lnTo>
                <a:cubicBezTo>
                  <a:pt x="909582" y="6009084"/>
                  <a:pt x="1445892" y="5323498"/>
                  <a:pt x="1493356" y="4142424"/>
                </a:cubicBezTo>
                <a:cubicBezTo>
                  <a:pt x="1560655" y="2467784"/>
                  <a:pt x="1130049" y="962858"/>
                  <a:pt x="282053" y="26474"/>
                </a:cubicBezTo>
                <a:lnTo>
                  <a:pt x="256233" y="0"/>
                </a:lnTo>
                <a:lnTo>
                  <a:pt x="273463" y="0"/>
                </a:lnTo>
                <a:lnTo>
                  <a:pt x="300199" y="27414"/>
                </a:lnTo>
                <a:cubicBezTo>
                  <a:pt x="1148195" y="963796"/>
                  <a:pt x="1578800" y="2468723"/>
                  <a:pt x="1511501" y="4143362"/>
                </a:cubicBezTo>
                <a:cubicBezTo>
                  <a:pt x="1464037" y="5324436"/>
                  <a:pt x="927728" y="6010023"/>
                  <a:pt x="259539" y="6639549"/>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5558AD6E-B070-4640-AA07-87E208983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994386" y="0"/>
            <a:ext cx="1644534" cy="6858000"/>
          </a:xfrm>
          <a:custGeom>
            <a:avLst/>
            <a:gdLst>
              <a:gd name="connsiteX0" fmla="*/ 135252 w 1644534"/>
              <a:gd name="connsiteY0" fmla="*/ 6858000 h 6858000"/>
              <a:gd name="connsiteX1" fmla="*/ 101819 w 1644534"/>
              <a:gd name="connsiteY1" fmla="*/ 6858000 h 6858000"/>
              <a:gd name="connsiteX2" fmla="*/ 437240 w 1644534"/>
              <a:gd name="connsiteY2" fmla="*/ 6542447 h 6858000"/>
              <a:gd name="connsiteX3" fmla="*/ 1611101 w 1644534"/>
              <a:gd name="connsiteY3" fmla="*/ 4079318 h 6858000"/>
              <a:gd name="connsiteX4" fmla="*/ 21961 w 1644534"/>
              <a:gd name="connsiteY4" fmla="*/ 16892 h 6858000"/>
              <a:gd name="connsiteX5" fmla="*/ 0 w 1644534"/>
              <a:gd name="connsiteY5" fmla="*/ 0 h 6858000"/>
              <a:gd name="connsiteX6" fmla="*/ 33433 w 1644534"/>
              <a:gd name="connsiteY6" fmla="*/ 0 h 6858000"/>
              <a:gd name="connsiteX7" fmla="*/ 55394 w 1644534"/>
              <a:gd name="connsiteY7" fmla="*/ 16892 h 6858000"/>
              <a:gd name="connsiteX8" fmla="*/ 1644534 w 1644534"/>
              <a:gd name="connsiteY8" fmla="*/ 4079318 h 6858000"/>
              <a:gd name="connsiteX9" fmla="*/ 470673 w 1644534"/>
              <a:gd name="connsiteY9"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534" h="6858000">
                <a:moveTo>
                  <a:pt x="135252" y="6858000"/>
                </a:moveTo>
                <a:lnTo>
                  <a:pt x="101819" y="6858000"/>
                </a:lnTo>
                <a:lnTo>
                  <a:pt x="437240" y="6542447"/>
                </a:lnTo>
                <a:cubicBezTo>
                  <a:pt x="1092531" y="5903717"/>
                  <a:pt x="1611101" y="5217633"/>
                  <a:pt x="1611101" y="4079318"/>
                </a:cubicBezTo>
                <a:cubicBezTo>
                  <a:pt x="1611101" y="2357705"/>
                  <a:pt x="1041580" y="850004"/>
                  <a:pt x="21961" y="16892"/>
                </a:cubicBezTo>
                <a:lnTo>
                  <a:pt x="0" y="0"/>
                </a:lnTo>
                <a:lnTo>
                  <a:pt x="33433" y="0"/>
                </a:lnTo>
                <a:lnTo>
                  <a:pt x="55394" y="16892"/>
                </a:lnTo>
                <a:cubicBezTo>
                  <a:pt x="1075012" y="850004"/>
                  <a:pt x="1644534" y="2357705"/>
                  <a:pt x="1644534" y="4079318"/>
                </a:cubicBezTo>
                <a:cubicBezTo>
                  <a:pt x="1644534" y="5217633"/>
                  <a:pt x="1125963" y="5903717"/>
                  <a:pt x="470673" y="654244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aphicFrame>
        <p:nvGraphicFramePr>
          <p:cNvPr id="5" name="Content Placeholder 2">
            <a:extLst>
              <a:ext uri="{FF2B5EF4-FFF2-40B4-BE49-F238E27FC236}">
                <a16:creationId xmlns:a16="http://schemas.microsoft.com/office/drawing/2014/main" id="{A0D39874-03AB-4DF5-569A-F7E7DEC1F8C9}"/>
              </a:ext>
            </a:extLst>
          </p:cNvPr>
          <p:cNvGraphicFramePr>
            <a:graphicFrameLocks noGrp="1"/>
          </p:cNvGraphicFramePr>
          <p:nvPr>
            <p:ph idx="1"/>
            <p:extLst>
              <p:ext uri="{D42A27DB-BD31-4B8C-83A1-F6EECF244321}">
                <p14:modId xmlns:p14="http://schemas.microsoft.com/office/powerpoint/2010/main" val="3719160198"/>
              </p:ext>
            </p:extLst>
          </p:nvPr>
        </p:nvGraphicFramePr>
        <p:xfrm>
          <a:off x="1745018" y="1964644"/>
          <a:ext cx="7881385" cy="327818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18F49BD3-B7B3-E6C7-0EF8-541D4F0B8783}"/>
              </a:ext>
            </a:extLst>
          </p:cNvPr>
          <p:cNvSpPr txBox="1"/>
          <p:nvPr/>
        </p:nvSpPr>
        <p:spPr>
          <a:xfrm>
            <a:off x="1861457" y="4789715"/>
            <a:ext cx="7764946" cy="1477328"/>
          </a:xfrm>
          <a:prstGeom prst="rect">
            <a:avLst/>
          </a:prstGeom>
          <a:noFill/>
        </p:spPr>
        <p:txBody>
          <a:bodyPr wrap="square" rtlCol="0">
            <a:spAutoFit/>
          </a:bodyPr>
          <a:lstStyle/>
          <a:p>
            <a:r>
              <a:rPr lang="en-US" dirty="0"/>
              <a:t>Took 50 epochs at first because the dataset has 1k+ labelled images which is decent for training. BUT, considering that a new class has to be added to the pre-existing classes of the YOLO v8 model, the epochs must not be less than 30 for a dataset like this, </a:t>
            </a:r>
            <a:r>
              <a:rPr lang="en-US" b="1" dirty="0"/>
              <a:t>otherwise the loss value will be high.</a:t>
            </a:r>
          </a:p>
        </p:txBody>
      </p:sp>
    </p:spTree>
    <p:extLst>
      <p:ext uri="{BB962C8B-B14F-4D97-AF65-F5344CB8AC3E}">
        <p14:creationId xmlns:p14="http://schemas.microsoft.com/office/powerpoint/2010/main" val="3304347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BC0385E9-02B2-4941-889A-EAD43F5BB0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736139" y="0"/>
            <a:ext cx="5455860" cy="6858000"/>
          </a:xfrm>
          <a:custGeom>
            <a:avLst/>
            <a:gdLst>
              <a:gd name="connsiteX0" fmla="*/ 3832837 w 5455860"/>
              <a:gd name="connsiteY0" fmla="*/ 0 h 6858000"/>
              <a:gd name="connsiteX1" fmla="*/ 2739604 w 5455860"/>
              <a:gd name="connsiteY1" fmla="*/ 0 h 6858000"/>
              <a:gd name="connsiteX2" fmla="*/ 1959438 w 5455860"/>
              <a:gd name="connsiteY2" fmla="*/ 0 h 6858000"/>
              <a:gd name="connsiteX3" fmla="*/ 1895061 w 5455860"/>
              <a:gd name="connsiteY3" fmla="*/ 0 h 6858000"/>
              <a:gd name="connsiteX4" fmla="*/ 249909 w 5455860"/>
              <a:gd name="connsiteY4" fmla="*/ 0 h 6858000"/>
              <a:gd name="connsiteX5" fmla="*/ 0 w 5455860"/>
              <a:gd name="connsiteY5" fmla="*/ 0 h 6858000"/>
              <a:gd name="connsiteX6" fmla="*/ 0 w 5455860"/>
              <a:gd name="connsiteY6" fmla="*/ 6858000 h 6858000"/>
              <a:gd name="connsiteX7" fmla="*/ 249909 w 5455860"/>
              <a:gd name="connsiteY7" fmla="*/ 6858000 h 6858000"/>
              <a:gd name="connsiteX8" fmla="*/ 1895061 w 5455860"/>
              <a:gd name="connsiteY8" fmla="*/ 6858000 h 6858000"/>
              <a:gd name="connsiteX9" fmla="*/ 1959438 w 5455860"/>
              <a:gd name="connsiteY9" fmla="*/ 6858000 h 6858000"/>
              <a:gd name="connsiteX10" fmla="*/ 2739604 w 5455860"/>
              <a:gd name="connsiteY10" fmla="*/ 6858000 h 6858000"/>
              <a:gd name="connsiteX11" fmla="*/ 2953106 w 5455860"/>
              <a:gd name="connsiteY11" fmla="*/ 6858000 h 6858000"/>
              <a:gd name="connsiteX12" fmla="*/ 3064862 w 5455860"/>
              <a:gd name="connsiteY12" fmla="*/ 6780599 h 6858000"/>
              <a:gd name="connsiteX13" fmla="*/ 3581510 w 5455860"/>
              <a:gd name="connsiteY13" fmla="*/ 6374814 h 6858000"/>
              <a:gd name="connsiteX14" fmla="*/ 5455860 w 5455860"/>
              <a:gd name="connsiteY14" fmla="*/ 3621656 h 6858000"/>
              <a:gd name="connsiteX15" fmla="*/ 3854961 w 5455860"/>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455860" h="6858000">
                <a:moveTo>
                  <a:pt x="3832837" y="0"/>
                </a:moveTo>
                <a:lnTo>
                  <a:pt x="2739604" y="0"/>
                </a:lnTo>
                <a:lnTo>
                  <a:pt x="1959438" y="0"/>
                </a:lnTo>
                <a:lnTo>
                  <a:pt x="1895061" y="0"/>
                </a:lnTo>
                <a:lnTo>
                  <a:pt x="249909" y="0"/>
                </a:lnTo>
                <a:lnTo>
                  <a:pt x="0" y="0"/>
                </a:lnTo>
                <a:lnTo>
                  <a:pt x="0" y="6858000"/>
                </a:lnTo>
                <a:lnTo>
                  <a:pt x="249909" y="6858000"/>
                </a:lnTo>
                <a:lnTo>
                  <a:pt x="1895061" y="6858000"/>
                </a:lnTo>
                <a:lnTo>
                  <a:pt x="1959438" y="6858000"/>
                </a:lnTo>
                <a:lnTo>
                  <a:pt x="2739604" y="6858000"/>
                </a:lnTo>
                <a:lnTo>
                  <a:pt x="2953106" y="6858000"/>
                </a:lnTo>
                <a:lnTo>
                  <a:pt x="3064862" y="6780599"/>
                </a:lnTo>
                <a:cubicBezTo>
                  <a:pt x="3238680" y="6653108"/>
                  <a:pt x="3409307" y="6515397"/>
                  <a:pt x="3581510" y="6374814"/>
                </a:cubicBezTo>
                <a:cubicBezTo>
                  <a:pt x="4527135" y="5602839"/>
                  <a:pt x="5455860" y="4969131"/>
                  <a:pt x="5455860" y="3621656"/>
                </a:cubicBezTo>
                <a:cubicBezTo>
                  <a:pt x="5455860" y="2093192"/>
                  <a:pt x="4882124" y="754641"/>
                  <a:pt x="3854961"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Freeform: Shape 19">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25586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469160"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8055AFD7-7873-73E4-520E-7D125C70206A}"/>
              </a:ext>
            </a:extLst>
          </p:cNvPr>
          <p:cNvSpPr>
            <a:spLocks noGrp="1"/>
          </p:cNvSpPr>
          <p:nvPr>
            <p:ph type="title"/>
          </p:nvPr>
        </p:nvSpPr>
        <p:spPr>
          <a:xfrm>
            <a:off x="8214176" y="1043908"/>
            <a:ext cx="4148511" cy="1944371"/>
          </a:xfrm>
        </p:spPr>
        <p:txBody>
          <a:bodyPr anchor="b">
            <a:normAutofit/>
          </a:bodyPr>
          <a:lstStyle/>
          <a:p>
            <a:r>
              <a:rPr lang="en-US" dirty="0"/>
              <a:t>OUTPUT</a:t>
            </a:r>
          </a:p>
        </p:txBody>
      </p:sp>
      <p:pic>
        <p:nvPicPr>
          <p:cNvPr id="7" name="Picture 6" descr="A screenshot of a tree&#10;&#10;AI-generated content may be incorrect.">
            <a:extLst>
              <a:ext uri="{FF2B5EF4-FFF2-40B4-BE49-F238E27FC236}">
                <a16:creationId xmlns:a16="http://schemas.microsoft.com/office/drawing/2014/main" id="{D6576DDC-C87C-77A8-5430-8867C2AAEC2B}"/>
              </a:ext>
            </a:extLst>
          </p:cNvPr>
          <p:cNvPicPr>
            <a:picLocks noChangeAspect="1"/>
          </p:cNvPicPr>
          <p:nvPr/>
        </p:nvPicPr>
        <p:blipFill>
          <a:blip r:embed="rId2"/>
          <a:stretch>
            <a:fillRect/>
          </a:stretch>
        </p:blipFill>
        <p:spPr>
          <a:xfrm>
            <a:off x="366507" y="905230"/>
            <a:ext cx="3435142" cy="2413187"/>
          </a:xfrm>
          <a:prstGeom prst="rect">
            <a:avLst/>
          </a:prstGeom>
        </p:spPr>
      </p:pic>
      <p:pic>
        <p:nvPicPr>
          <p:cNvPr id="5" name="Content Placeholder 4" descr="A screenshot of a tree&#10;&#10;AI-generated content may be incorrect.">
            <a:extLst>
              <a:ext uri="{FF2B5EF4-FFF2-40B4-BE49-F238E27FC236}">
                <a16:creationId xmlns:a16="http://schemas.microsoft.com/office/drawing/2014/main" id="{2074086B-99CE-37C4-6A1C-A01816977D58}"/>
              </a:ext>
            </a:extLst>
          </p:cNvPr>
          <p:cNvPicPr>
            <a:picLocks noChangeAspect="1"/>
          </p:cNvPicPr>
          <p:nvPr/>
        </p:nvPicPr>
        <p:blipFill>
          <a:blip r:embed="rId3"/>
          <a:stretch>
            <a:fillRect/>
          </a:stretch>
        </p:blipFill>
        <p:spPr>
          <a:xfrm>
            <a:off x="3972336" y="870341"/>
            <a:ext cx="1963801" cy="2785534"/>
          </a:xfrm>
          <a:prstGeom prst="rect">
            <a:avLst/>
          </a:prstGeom>
        </p:spPr>
      </p:pic>
      <p:pic>
        <p:nvPicPr>
          <p:cNvPr id="9" name="Picture 8" descr="A screenshot of a tree&#10;&#10;AI-generated content may be incorrect.">
            <a:extLst>
              <a:ext uri="{FF2B5EF4-FFF2-40B4-BE49-F238E27FC236}">
                <a16:creationId xmlns:a16="http://schemas.microsoft.com/office/drawing/2014/main" id="{5066EAF3-CC2F-C641-FFFB-160B1E74362D}"/>
              </a:ext>
            </a:extLst>
          </p:cNvPr>
          <p:cNvPicPr>
            <a:picLocks noChangeAspect="1"/>
          </p:cNvPicPr>
          <p:nvPr/>
        </p:nvPicPr>
        <p:blipFill>
          <a:blip r:embed="rId4"/>
          <a:stretch>
            <a:fillRect/>
          </a:stretch>
        </p:blipFill>
        <p:spPr>
          <a:xfrm>
            <a:off x="734959" y="3905732"/>
            <a:ext cx="4908429" cy="2785534"/>
          </a:xfrm>
          <a:prstGeom prst="rect">
            <a:avLst/>
          </a:prstGeom>
        </p:spPr>
      </p:pic>
      <p:sp>
        <p:nvSpPr>
          <p:cNvPr id="10" name="TextBox 9">
            <a:extLst>
              <a:ext uri="{FF2B5EF4-FFF2-40B4-BE49-F238E27FC236}">
                <a16:creationId xmlns:a16="http://schemas.microsoft.com/office/drawing/2014/main" id="{6C5E79AF-41C0-CD83-F9A2-4C9403A833B5}"/>
              </a:ext>
            </a:extLst>
          </p:cNvPr>
          <p:cNvSpPr txBox="1"/>
          <p:nvPr/>
        </p:nvSpPr>
        <p:spPr>
          <a:xfrm>
            <a:off x="8273143" y="3227043"/>
            <a:ext cx="3552350" cy="2308324"/>
          </a:xfrm>
          <a:prstGeom prst="rect">
            <a:avLst/>
          </a:prstGeom>
          <a:noFill/>
        </p:spPr>
        <p:txBody>
          <a:bodyPr wrap="square" rtlCol="0">
            <a:spAutoFit/>
          </a:bodyPr>
          <a:lstStyle/>
          <a:p>
            <a:r>
              <a:rPr lang="en-US" dirty="0"/>
              <a:t>The model could not identify separate trees in an image having multiple trees. Since the model is trained on a dataset having labels of the main Tree only. The model is unable to recognize separate surrounding trees.</a:t>
            </a:r>
          </a:p>
        </p:txBody>
      </p:sp>
    </p:spTree>
    <p:extLst>
      <p:ext uri="{BB962C8B-B14F-4D97-AF65-F5344CB8AC3E}">
        <p14:creationId xmlns:p14="http://schemas.microsoft.com/office/powerpoint/2010/main" val="3976738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5AEF8-1C12-09DC-B95B-A5CB817FB321}"/>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C4F91FA6-50CC-6762-EB7A-B0B83A1B9904}"/>
              </a:ext>
            </a:extLst>
          </p:cNvPr>
          <p:cNvSpPr>
            <a:spLocks noGrp="1"/>
          </p:cNvSpPr>
          <p:nvPr>
            <p:ph idx="1"/>
          </p:nvPr>
        </p:nvSpPr>
        <p:spPr/>
        <p:txBody>
          <a:bodyPr/>
          <a:lstStyle/>
          <a:p>
            <a:pPr marL="285750" indent="-285750">
              <a:buFont typeface="Arial" panose="020B0604020202020204" pitchFamily="34" charset="0"/>
              <a:buChar char="•"/>
            </a:pPr>
            <a:r>
              <a:rPr lang="en-US" dirty="0"/>
              <a:t>The data is labeled to identify the main Tree (Single).</a:t>
            </a:r>
          </a:p>
          <a:p>
            <a:pPr marL="285750" indent="-285750">
              <a:buFont typeface="Arial" panose="020B0604020202020204" pitchFamily="34" charset="0"/>
              <a:buChar char="•"/>
            </a:pPr>
            <a:r>
              <a:rPr lang="en-US" dirty="0"/>
              <a:t>Hence the model fails to recognize multiple trees in a multi-tree image.</a:t>
            </a:r>
          </a:p>
          <a:p>
            <a:pPr marL="285750" indent="-285750">
              <a:buFont typeface="Arial" panose="020B0604020202020204" pitchFamily="34" charset="0"/>
              <a:buChar char="•"/>
            </a:pPr>
            <a:r>
              <a:rPr lang="en-US" dirty="0"/>
              <a:t>The model is not trained on images with many trees.</a:t>
            </a:r>
          </a:p>
          <a:p>
            <a:pPr marL="285750" indent="-285750">
              <a:buFont typeface="Arial" panose="020B0604020202020204" pitchFamily="34" charset="0"/>
              <a:buChar char="•"/>
            </a:pPr>
            <a:r>
              <a:rPr lang="en-US" dirty="0"/>
              <a:t>The model does not consider the background trees.</a:t>
            </a:r>
          </a:p>
          <a:p>
            <a:pPr marL="285750" indent="-285750">
              <a:buFont typeface="Arial" panose="020B0604020202020204" pitchFamily="34" charset="0"/>
              <a:buChar char="•"/>
            </a:pPr>
            <a:r>
              <a:rPr lang="en-US" dirty="0"/>
              <a:t>It does not converge to the goal.</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186728795"/>
      </p:ext>
    </p:extLst>
  </p:cSld>
  <p:clrMapOvr>
    <a:masterClrMapping/>
  </p:clrMapOvr>
</p:sld>
</file>

<file path=ppt/theme/theme1.xml><?xml version="1.0" encoding="utf-8"?>
<a:theme xmlns:a="http://schemas.openxmlformats.org/drawingml/2006/main" name="SketchLinesVTI">
  <a:themeElements>
    <a:clrScheme name="SketchLines">
      <a:dk1>
        <a:sysClr val="windowText" lastClr="000000"/>
      </a:dk1>
      <a:lt1>
        <a:sysClr val="window" lastClr="FFFFFF"/>
      </a:lt1>
      <a:dk2>
        <a:srgbClr val="564E4E"/>
      </a:dk2>
      <a:lt2>
        <a:srgbClr val="EEEBE2"/>
      </a:lt2>
      <a:accent1>
        <a:srgbClr val="E54837"/>
      </a:accent1>
      <a:accent2>
        <a:srgbClr val="947F53"/>
      </a:accent2>
      <a:accent3>
        <a:srgbClr val="BE8D64"/>
      </a:accent3>
      <a:accent4>
        <a:srgbClr val="E0C171"/>
      </a:accent4>
      <a:accent5>
        <a:srgbClr val="968572"/>
      </a:accent5>
      <a:accent6>
        <a:srgbClr val="855D5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190</TotalTime>
  <Words>881</Words>
  <Application>Microsoft Office PowerPoint</Application>
  <PresentationFormat>Widescreen</PresentationFormat>
  <Paragraphs>56</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Meiryo</vt:lpstr>
      <vt:lpstr>Aptos</vt:lpstr>
      <vt:lpstr>Arial</vt:lpstr>
      <vt:lpstr>Corbel</vt:lpstr>
      <vt:lpstr>Neue Haas Grotesk Text Pro</vt:lpstr>
      <vt:lpstr>SketchLinesVTI</vt:lpstr>
      <vt:lpstr>Tree Detection and Counting</vt:lpstr>
      <vt:lpstr>OBJECTIVE</vt:lpstr>
      <vt:lpstr>MODEL USED: YOLOv8</vt:lpstr>
      <vt:lpstr>MODEL ARCHITECTURE </vt:lpstr>
      <vt:lpstr>APPROACH 1</vt:lpstr>
      <vt:lpstr>PowerPoint Presentation</vt:lpstr>
      <vt:lpstr>TRAINING</vt:lpstr>
      <vt:lpstr>OUTPUT</vt:lpstr>
      <vt:lpstr>LIMITATIONS</vt:lpstr>
      <vt:lpstr>APPROACH 2</vt:lpstr>
      <vt:lpstr>PowerPoint Presentation</vt:lpstr>
      <vt:lpstr>TRAINING</vt:lpstr>
      <vt:lpstr>OUTPUT</vt:lpstr>
      <vt:lpstr>LIMITATIONS</vt:lpstr>
      <vt:lpstr>IMPROVEMENTS TO BE MADE</vt:lpstr>
      <vt:lpstr>CHALLENGES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Pratham Asthana</dc:creator>
  <cp:lastModifiedBy>Pratham Asthana</cp:lastModifiedBy>
  <cp:revision>2</cp:revision>
  <dcterms:created xsi:type="dcterms:W3CDTF">2025-07-09T09:19:26Z</dcterms:created>
  <dcterms:modified xsi:type="dcterms:W3CDTF">2025-07-10T05:31:22Z</dcterms:modified>
</cp:coreProperties>
</file>

<file path=docProps/thumbnail.jpeg>
</file>